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69.xml" ContentType="application/vnd.openxmlformats-officedocument.presentationml.notesSlide+xml"/>
  <Override PartName="/ppt/notesSlides/notesSlide71.xml" ContentType="application/vnd.openxmlformats-officedocument.presentationml.notesSlide+xml"/>
  <Override PartName="/ppt/notesSlides/notesSlide48.xml" ContentType="application/vnd.openxmlformats-officedocument.presentationml.notesSlide+xml"/>
  <Override PartName="/ppt/notesSlides/notesSlide59.xml" ContentType="application/vnd.openxmlformats-officedocument.presentationml.notesSlide+xml"/>
  <Override PartName="/ppt/notesSlides/notesSlide82.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45.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78.xml" ContentType="application/vnd.openxmlformats-officedocument.presentationml.notesSlide+xml"/>
  <Override PartName="/ppt/notesSlides/notesSlide7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76.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notesSlide33.xml" ContentType="application/vnd.openxmlformats-officedocument.presentationml.notesSlide+xml"/>
  <Override PartName="/ppt/notesSlides/notesSlide101.xml" ContentType="application/vnd.openxmlformats-officedocument.presentationml.notesSlide+xml"/>
  <Override PartName="/ppt/notesSlides/notesSlide109.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95.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84.xml" ContentType="application/vnd.openxmlformats-officedocument.presentationml.notesSlide+xml"/>
  <Override PartName="/ppt/notesSlides/notesSlide108.xml" ContentType="application/vnd.openxmlformats-officedocument.presentationml.notesSlide+xml"/>
  <Override PartName="/ppt/notesSlides/notesSlide107.xml" ContentType="application/vnd.openxmlformats-officedocument.presentationml.notesSlide+xml"/>
  <Override PartName="/ppt/notesSlides/notesSlide105.xml" ContentType="application/vnd.openxmlformats-officedocument.presentationml.notesSlide+xml"/>
  <Override PartName="/ppt/notesSlides/notesSlide86.xml" ContentType="application/vnd.openxmlformats-officedocument.presentationml.notesSlide+xml"/>
  <Override PartName="/ppt/notesSlides/notesSlide91.xml" ContentType="application/vnd.openxmlformats-officedocument.presentationml.notesSlide+xml"/>
  <Override PartName="/ppt/notesSlides/notesSlide37.xml" ContentType="application/vnd.openxmlformats-officedocument.presentationml.notesSlide+xml"/>
  <Override PartName="/ppt/notesSlides/notesSlide110.xml" ContentType="application/vnd.openxmlformats-officedocument.presentationml.notesSlide+xml"/>
  <Override PartName="/ppt/notesSlides/notesSlide98.xml" ContentType="application/vnd.openxmlformats-officedocument.presentationml.notesSlide+xml"/>
  <Override PartName="/ppt/notesSlides/notesSlide12.xml" ContentType="application/vnd.openxmlformats-officedocument.presentationml.notesSlide+xml"/>
  <Override PartName="/ppt/notesSlides/notesSlide96.xml" ContentType="application/vnd.openxmlformats-officedocument.presentationml.notesSlide+xml"/>
  <Override PartName="/ppt/notesSlides/notesSlide90.xml" ContentType="application/vnd.openxmlformats-officedocument.presentationml.notesSlide+xml"/>
  <Override PartName="/ppt/notesSlides/notesSlide85.xml" ContentType="application/vnd.openxmlformats-officedocument.presentationml.notesSlide+xml"/>
  <Override PartName="/ppt/notesSlides/notesSlide9.xml" ContentType="application/vnd.openxmlformats-officedocument.presentationml.notesSlide+xml"/>
  <Override PartName="/ppt/notesSlides/notesSlide36.xml" ContentType="application/vnd.openxmlformats-officedocument.presentationml.notesSlide+xml"/>
  <Override PartName="/ppt/notesSlides/notesSlide23.xml" ContentType="application/vnd.openxmlformats-officedocument.presentationml.notesSlide+xml"/>
  <Override PartName="/ppt/notesSlides/notesSlide72.xml" ContentType="application/vnd.openxmlformats-officedocument.presentationml.notesSlide+xml"/>
  <Override PartName="/ppt/notesSlides/notesSlide21.xml" ContentType="application/vnd.openxmlformats-officedocument.presentationml.notesSlide+xml"/>
  <Override PartName="/ppt/notesSlides/notesSlide70.xml" ContentType="application/vnd.openxmlformats-officedocument.presentationml.notesSlide+xml"/>
  <Override PartName="/ppt/notesSlides/notesSlide58.xml" ContentType="application/vnd.openxmlformats-officedocument.presentationml.notesSlide+xml"/>
  <Override PartName="/ppt/notesSlides/notesSlide81.xml" ContentType="application/vnd.openxmlformats-officedocument.presentationml.notesSlide+xml"/>
  <Override PartName="/ppt/notesSlides/notesSlide19.xml" ContentType="application/vnd.openxmlformats-officedocument.presentationml.notesSlide+xml"/>
  <Override PartName="/ppt/notesSlides/notesSlide68.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_rels/notesSlide2.xml.rels" ContentType="application/vnd.openxmlformats-package.relationships+xml"/>
  <Override PartName="/ppt/notesSlides/_rels/notesSlide67.xml.rels" ContentType="application/vnd.openxmlformats-package.relationships+xml"/>
  <Override PartName="/ppt/notesSlides/_rels/notesSlide14.xml.rels" ContentType="application/vnd.openxmlformats-package.relationships+xml"/>
  <Override PartName="/ppt/notesSlides/_rels/notesSlide18.xml.rels" ContentType="application/vnd.openxmlformats-package.relationships+xml"/>
  <Override PartName="/ppt/notesSlides/_rels/notesSlide62.xml.rels" ContentType="application/vnd.openxmlformats-package.relationships+xml"/>
  <Override PartName="/ppt/notesSlides/_rels/notesSlide13.xml.rels" ContentType="application/vnd.openxmlformats-package.relationships+xml"/>
  <Override PartName="/ppt/notesSlides/_rels/notesSlide66.xml.rels" ContentType="application/vnd.openxmlformats-package.relationships+xml"/>
  <Override PartName="/ppt/notesSlides/_rels/notesSlide12.xml.rels" ContentType="application/vnd.openxmlformats-package.relationships+xml"/>
  <Override PartName="/ppt/notesSlides/_rels/notesSlide65.xml.rels" ContentType="application/vnd.openxmlformats-package.relationships+xml"/>
  <Override PartName="/ppt/notesSlides/_rels/notesSlide1.xml.rels" ContentType="application/vnd.openxmlformats-package.relationships+xml"/>
  <Override PartName="/ppt/notesSlides/_rels/notesSlide68.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69.xml.rels" ContentType="application/vnd.openxmlformats-package.relationships+xml"/>
  <Override PartName="/ppt/notesSlides/_rels/notesSlide19.xml.rels" ContentType="application/vnd.openxmlformats-package.relationships+xml"/>
  <Override PartName="/ppt/notesSlides/_rels/notesSlide81.xml.rels" ContentType="application/vnd.openxmlformats-package.relationships+xml"/>
  <Override PartName="/ppt/notesSlides/_rels/notesSlide35.xml.rels" ContentType="application/vnd.openxmlformats-package.relationships+xml"/>
  <Override PartName="/ppt/notesSlides/_rels/notesSlide101.xml.rels" ContentType="application/vnd.openxmlformats-package.relationships+xml"/>
  <Override PartName="/ppt/notesSlides/_rels/notesSlide110.xml.rels" ContentType="application/vnd.openxmlformats-package.relationships+xml"/>
  <Override PartName="/ppt/notesSlides/_rels/notesSlide109.xml.rels" ContentType="application/vnd.openxmlformats-package.relationships+xml"/>
  <Override PartName="/ppt/notesSlides/_rels/notesSlide4.xml.rels" ContentType="application/vnd.openxmlformats-package.relationships+xml"/>
  <Override PartName="/ppt/notesSlides/_rels/notesSlide96.xml.rels" ContentType="application/vnd.openxmlformats-package.relationships+xml"/>
  <Override PartName="/ppt/notesSlides/_rels/notesSlide58.xml.rels" ContentType="application/vnd.openxmlformats-package.relationships+xml"/>
  <Override PartName="/ppt/notesSlides/_rels/notesSlide27.xml.rels" ContentType="application/vnd.openxmlformats-package.relationships+xml"/>
  <Override PartName="/ppt/notesSlides/_rels/notesSlide34.xml.rels" ContentType="application/vnd.openxmlformats-package.relationships+xml"/>
  <Override PartName="/ppt/notesSlides/_rels/notesSlide57.xml.rels" ContentType="application/vnd.openxmlformats-package.relationships+xml"/>
  <Override PartName="/ppt/notesSlides/_rels/notesSlide64.xml.rels" ContentType="application/vnd.openxmlformats-package.relationships+xml"/>
  <Override PartName="/ppt/notesSlides/_rels/notesSlide33.xml.rels" ContentType="application/vnd.openxmlformats-package.relationships+xml"/>
  <Override PartName="/ppt/notesSlides/_rels/notesSlide85.xml.rels" ContentType="application/vnd.openxmlformats-package.relationships+xml"/>
  <Override PartName="/ppt/notesSlides/_rels/notesSlide78.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55.xml.rels" ContentType="application/vnd.openxmlformats-package.relationships+xml"/>
  <Override PartName="/ppt/notesSlides/_rels/notesSlide74.xml.rels" ContentType="application/vnd.openxmlformats-package.relationships+xml"/>
  <Override PartName="/ppt/notesSlides/_rels/notesSlide48.xml.rels" ContentType="application/vnd.openxmlformats-package.relationships+xml"/>
  <Override PartName="/ppt/notesSlides/_rels/notesSlide52.xml.rels" ContentType="application/vnd.openxmlformats-package.relationships+xml"/>
  <Override PartName="/ppt/notesSlides/_rels/notesSlide71.xml.rels" ContentType="application/vnd.openxmlformats-package.relationships+xml"/>
  <Override PartName="/ppt/notesSlides/_rels/notesSlide95.xml.rels" ContentType="application/vnd.openxmlformats-package.relationships+xml"/>
  <Override PartName="/ppt/notesSlides/_rels/notesSlide90.xml.rels" ContentType="application/vnd.openxmlformats-package.relationships+xml"/>
  <Override PartName="/ppt/notesSlides/_rels/notesSlide86.xml.rels" ContentType="application/vnd.openxmlformats-package.relationships+xml"/>
  <Override PartName="/ppt/notesSlides/_rels/notesSlide75.xml.rels" ContentType="application/vnd.openxmlformats-package.relationships+xml"/>
  <Override PartName="/ppt/notesSlides/_rels/notesSlide10.xml.rels" ContentType="application/vnd.openxmlformats-package.relationships+xml"/>
  <Override PartName="/ppt/notesSlides/_rels/notesSlide59.xml.rels" ContentType="application/vnd.openxmlformats-package.relationships+xml"/>
  <Override PartName="/ppt/notesSlides/_rels/notesSlide53.xml.rels" ContentType="application/vnd.openxmlformats-package.relationships+xml"/>
  <Override PartName="/ppt/notesSlides/_rels/notesSlide56.xml.rels" ContentType="application/vnd.openxmlformats-package.relationships+xml"/>
  <Override PartName="/ppt/notesSlides/_rels/notesSlide82.xml.rels" ContentType="application/vnd.openxmlformats-package.relationships+xml"/>
  <Override PartName="/ppt/notesSlides/_rels/notesSlide73.xml.rels" ContentType="application/vnd.openxmlformats-package.relationships+xml"/>
  <Override PartName="/ppt/notesSlides/_rels/notesSlide70.xml.rels" ContentType="application/vnd.openxmlformats-package.relationships+xml"/>
  <Override PartName="/ppt/notesSlides/_rels/notesSlide80.xml.rels" ContentType="application/vnd.openxmlformats-package.relationships+xml"/>
  <Override PartName="/ppt/notesSlides/_rels/notesSlide76.xml.rels" ContentType="application/vnd.openxmlformats-package.relationships+xml"/>
  <Override PartName="/ppt/notesSlides/_rels/notesSlide38.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108.xml.rels" ContentType="application/vnd.openxmlformats-package.relationships+xml"/>
  <Override PartName="/ppt/notesSlides/_rels/notesSlide105.xml.rels" ContentType="application/vnd.openxmlformats-package.relationships+xml"/>
  <Override PartName="/ppt/notesSlides/_rels/notesSlide29.xml.rels" ContentType="application/vnd.openxmlformats-package.relationships+xml"/>
  <Override PartName="/ppt/notesSlides/_rels/notesSlide79.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45.xml.rels" ContentType="application/vnd.openxmlformats-package.relationships+xml"/>
  <Override PartName="/ppt/notesSlides/_rels/notesSlide107.xml.rels" ContentType="application/vnd.openxmlformats-package.relationships+xml"/>
  <Override PartName="/ppt/notesSlides/_rels/notesSlide7.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91.xml.rels" ContentType="application/vnd.openxmlformats-package.relationships+xml"/>
  <Override PartName="/ppt/notesSlides/_rels/notesSlide51.xml.rels" ContentType="application/vnd.openxmlformats-package.relationships+xml"/>
  <Override PartName="/ppt/notesSlides/_rels/notesSlide8.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37.xml.rels" ContentType="application/vnd.openxmlformats-package.relationships+xml"/>
  <Override PartName="/ppt/notesSlides/_rels/notesSlide98.xml.rels" ContentType="application/vnd.openxmlformats-package.relationships+xml"/>
  <Override PartName="/ppt/notesSlides/_rels/notesSlide6.xml.rels" ContentType="application/vnd.openxmlformats-package.relationships+xml"/>
  <Override PartName="/ppt/notesSlides/_rels/notesSlide84.xml.rels" ContentType="application/vnd.openxmlformats-package.relationships+xml"/>
  <Override PartName="/ppt/notesSlides/_rels/notesSlide72.xml.rels" ContentType="application/vnd.openxmlformats-package.relationships+xml"/>
  <Override PartName="/ppt/notesSlides/notesSlide64.xml" ContentType="application/vnd.openxmlformats-officedocument.presentationml.notesSlide+xml"/>
  <Override PartName="/ppt/notesSlides/notesSlide16.xml" ContentType="application/vnd.openxmlformats-officedocument.presentationml.notesSlide+xml"/>
  <Override PartName="/ppt/notesSlides/notesSlide65.xml" ContentType="application/vnd.openxmlformats-officedocument.presentationml.notesSlide+xml"/>
  <Override PartName="/ppt/notesSlides/notesSlide13.xml" ContentType="application/vnd.openxmlformats-officedocument.presentationml.notesSlide+xml"/>
  <Override PartName="/ppt/notesSlides/notesSlide62.xml" ContentType="application/vnd.openxmlformats-officedocument.presentationml.notesSlide+xml"/>
  <Override PartName="/ppt/notesSlides/notesSlide17.xml" ContentType="application/vnd.openxmlformats-officedocument.presentationml.notesSlide+xml"/>
  <Override PartName="/ppt/notesSlides/notesSlide66.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80.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67.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8.png" ContentType="image/png"/>
  <Override PartName="/ppt/media/image56.png" ContentType="image/png"/>
  <Override PartName="/ppt/media/image54.png" ContentType="image/png"/>
  <Override PartName="/ppt/media/image52.png" ContentType="image/png"/>
  <Override PartName="/ppt/media/image50.png" ContentType="image/png"/>
  <Override PartName="/ppt/media/media49.mp4" ContentType="video/mp4"/>
  <Override PartName="/ppt/media/media47.mp4" ContentType="video/mp4"/>
  <Override PartName="/ppt/media/image46.png" ContentType="image/png"/>
  <Override PartName="/ppt/media/media45.mp4" ContentType="video/mp4"/>
  <Override PartName="/ppt/media/image44.png" ContentType="image/png"/>
  <Override PartName="/ppt/media/media43.mp4" ContentType="video/mp4"/>
  <Override PartName="/ppt/media/image42.png" ContentType="image/png"/>
  <Override PartName="/ppt/media/media39.mp4" ContentType="video/mp4"/>
  <Override PartName="/ppt/media/media41.mp4" ContentType="video/mp4"/>
  <Override PartName="/ppt/media/image40.png" ContentType="image/png"/>
  <Override PartName="/ppt/media/media37.mp4" ContentType="video/mp4"/>
  <Override PartName="/ppt/media/image38.png" ContentType="image/png"/>
  <Override PartName="/ppt/media/media35.mp4" ContentType="video/mp4"/>
  <Override PartName="/ppt/media/media33.mp4" ContentType="video/mp4"/>
  <Override PartName="/ppt/media/media31.mp4" ContentType="video/mp4"/>
  <Override PartName="/ppt/media/image30.png" ContentType="image/png"/>
  <Override PartName="/ppt/media/media27.mp4" ContentType="video/mp4"/>
  <Override PartName="/ppt/media/image13.png" ContentType="image/png"/>
  <Override PartName="/ppt/media/image1.png" ContentType="image/png"/>
  <Override PartName="/ppt/media/media51.mp4" ContentType="video/mp4"/>
  <Override PartName="/ppt/media/media12.mp4" ContentType="video/mp4"/>
  <Override PartName="/ppt/media/media53.mp4" ContentType="video/mp4"/>
  <Override PartName="/ppt/media/media14.mp4" ContentType="video/mp4"/>
  <Override PartName="/ppt/media/image20.png" ContentType="image/png"/>
  <Override PartName="/ppt/media/image57.png" ContentType="image/png"/>
  <Override PartName="/ppt/media/media16.mp4" ContentType="video/mp4"/>
  <Override PartName="/ppt/media/image22.png" ContentType="image/png"/>
  <Override PartName="/ppt/media/media55.mp4" ContentType="video/mp4"/>
  <Override PartName="/ppt/media/image60.png" ContentType="image/png"/>
  <Override PartName="/ppt/media/media21.mp4" ContentType="video/mp4"/>
  <Override PartName="/ppt/media/image64.png" ContentType="image/png"/>
  <Override PartName="/ppt/media/media61.mp4" ContentType="video/mp4"/>
  <Override PartName="/ppt/media/image62.png" ContentType="image/png"/>
  <Override PartName="/ppt/media/media63.mp4" ContentType="video/mp4"/>
  <Override PartName="/ppt/media/image67.png" ContentType="image/png"/>
  <Override PartName="/ppt/media/media65.mp4" ContentType="video/mp4"/>
  <Override PartName="/ppt/media/image66.png" ContentType="image/png"/>
  <Override PartName="/ppt/media/media23.mp4" ContentType="video/mp4"/>
  <Override PartName="/ppt/media/hdphoto1.wdp" ContentType="image/vnd.ms-photo"/>
  <Override PartName="/ppt/media/image11.png" ContentType="image/png"/>
  <Override PartName="/ppt/media/image48.png" ContentType="image/png"/>
  <Override PartName="/ppt/media/image72.png" ContentType="image/png"/>
  <Override PartName="/ppt/media/image79.png" ContentType="image/png"/>
  <Override PartName="/ppt/media/image84.jpeg" ContentType="image/jpeg"/>
  <Override PartName="/ppt/media/media10.mp4" ContentType="video/mp4"/>
  <Override PartName="/ppt/media/image78.png" ContentType="image/png"/>
  <Override PartName="/ppt/media/image77.png" ContentType="image/png"/>
  <Override PartName="/ppt/media/media71.mp4" ContentType="video/mp4"/>
  <Override PartName="/ppt/media/image75.png" ContentType="image/png"/>
  <Override PartName="/ppt/media/image76.png" ContentType="image/png"/>
  <Override PartName="/ppt/media/image74.png" ContentType="image/png"/>
  <Override PartName="/ppt/media/image73.png" ContentType="image/png"/>
  <Override PartName="/ppt/media/image70.png" ContentType="image/png"/>
  <Override PartName="/ppt/media/image28.png" ContentType="image/png"/>
  <Override PartName="/ppt/media/image68.png" ContentType="image/png"/>
  <Override PartName="/ppt/media/media25.mp4" ContentType="video/mp4"/>
  <Override PartName="/ppt/media/image24.png" ContentType="image/png"/>
  <Override PartName="/ppt/media/image2.png" ContentType="image/png"/>
  <Override PartName="/ppt/media/media69.mp4" ContentType="video/mp4"/>
  <Override PartName="/ppt/media/image36.png" ContentType="image/png"/>
  <Override PartName="/ppt/media/image26.png" ContentType="image/png"/>
  <Override PartName="/ppt/media/media59.mp4" ContentType="video/mp4"/>
  <Override PartName="/ppt/media/image80.png" ContentType="image/png"/>
  <Override PartName="/ppt/media/image15.png" ContentType="image/png"/>
  <Override PartName="/ppt/media/image3.png" ContentType="image/png"/>
  <Override PartName="/ppt/media/image9.png" ContentType="image/png"/>
  <Override PartName="/ppt/media/image81.png" ContentType="image/png"/>
  <Override PartName="/ppt/media/image4.png" ContentType="image/png"/>
  <Override PartName="/ppt/media/image34.png" ContentType="image/png"/>
  <Override PartName="/ppt/media/media8.mp4" ContentType="video/mp4"/>
  <Override PartName="/ppt/media/image82.png" ContentType="image/png"/>
  <Override PartName="/ppt/media/image17.png" ContentType="image/png"/>
  <Override PartName="/ppt/media/image5.png" ContentType="image/png"/>
  <Override PartName="/ppt/media/image32.png" ContentType="image/png"/>
  <Override PartName="/ppt/media/media29.mp4" ContentType="video/mp4"/>
  <Override PartName="/ppt/media/image18.png" ContentType="image/png"/>
  <Override PartName="/ppt/media/image6.png" ContentType="image/png"/>
  <Override PartName="/ppt/media/image83.png" ContentType="image/png"/>
  <Override PartName="/ppt/media/image7.png" ContentType="image/png"/>
  <Override PartName="/ppt/media/image19.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18.xml.rels" ContentType="application/vnd.openxmlformats-package.relationships+xml"/>
  <Override PartName="/ppt/slides/_rels/slide2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110.xml.rels" ContentType="application/vnd.openxmlformats-package.relationships+xml"/>
  <Override PartName="/ppt/slides/_rels/slide80.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92.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9.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104.xml" ContentType="application/vnd.openxmlformats-officedocument.presentationml.slide+xml"/>
  <Override PartName="/ppt/slides/slide96.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86.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11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Lst>
  <p:sldSz cx="12188825"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F832377A-28A8-42D9-A360-4EF5B2937B8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hyperlink" Target="https://docs.microsoft.com/en-us/dotnet/api/microsoft.servicebus.messaging.messagesession" TargetMode="External"/><Relationship Id="rId2" Type="http://schemas.openxmlformats.org/officeDocument/2006/relationships/hyperlink" Target="https://docs.microsoft.com/en-us/dotnet/api/microsoft.servicebus.messaging.messagesession.sessionid#Microsoft_ServiceBus_Messaging_MessageSession_SessionId" TargetMode="External"/><Relationship Id="rId3" Type="http://schemas.openxmlformats.org/officeDocument/2006/relationships/slide" Target="../slides/slide96.xml"/><Relationship Id="rId4"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685800" y="1143000"/>
            <a:ext cx="5485320" cy="3085200"/>
          </a:xfrm>
          <a:prstGeom prst="rect">
            <a:avLst/>
          </a:prstGeom>
          <a:ln w="0">
            <a:noFill/>
          </a:ln>
        </p:spPr>
      </p:sp>
      <p:sp>
        <p:nvSpPr>
          <p:cNvPr id="35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 warm welcome from my side. In the past few years I have been involved in writing a lot of code on top of three generations of Azure Service Bus SDKs and have even gone so far to contribute improvements and fixes to the SDK or its third party dependencies. In this talk I’m going to focus on code samples in .NET that show how to leverage the latest incarnation of the Azure Service Bus .NET SDK with focus on messaging patterns from the basics into more advanced territory like transactions, batching and more.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What I won’t cover in this talk is: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Authorization and Authentication</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Alternative ways to manage Azure Service Bus namespaces such as ARM, Terraform…</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Let’s do a brief overview over the Azure messaging and event fleet</a:t>
            </a:r>
            <a:endParaRPr b="0" lang="en-US" sz="2000" spc="-1" strike="noStrike">
              <a:latin typeface="Arial"/>
            </a:endParaRPr>
          </a:p>
        </p:txBody>
      </p:sp>
      <p:sp>
        <p:nvSpPr>
          <p:cNvPr id="356" name="PlaceHolder 3"/>
          <p:cNvSpPr>
            <a:spLocks noGrp="1"/>
          </p:cNvSpPr>
          <p:nvPr>
            <p:ph type="sldNum" idx="1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12A21ACE-B02C-43F5-8602-865CF082DC57}"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85320" cy="3085200"/>
          </a:xfrm>
          <a:prstGeom prst="rect">
            <a:avLst/>
          </a:prstGeom>
          <a:ln w="0">
            <a:noFill/>
          </a:ln>
        </p:spPr>
      </p:sp>
      <p:sp>
        <p:nvSpPr>
          <p:cNvPr id="37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As a first step I use Right click deploy kind of approach </a:t>
            </a:r>
            <a:r>
              <a:rPr b="0" lang="en-US" sz="2000" spc="-1" strike="noStrike">
                <a:latin typeface="Wingdings"/>
              </a:rPr>
              <a:t></a:t>
            </a:r>
            <a:br>
              <a:rPr sz="2000"/>
            </a:br>
            <a:r>
              <a:rPr b="0" lang="en-US" sz="2000" spc="-1" strike="noStrike">
                <a:latin typeface="Times New Roman"/>
              </a:rPr>
              <a:t>ServiceBusExplorer is an amazing OSS tool to see what’s going on</a:t>
            </a:r>
            <a:endParaRPr b="0" lang="en-US" sz="2000" spc="-1" strike="noStrike">
              <a:latin typeface="Arial"/>
            </a:endParaRPr>
          </a:p>
          <a:p>
            <a:pPr marL="216000" indent="-216000">
              <a:lnSpc>
                <a:spcPct val="100000"/>
              </a:lnSpc>
              <a:buNone/>
              <a:tabLst>
                <a:tab algn="l" pos="0"/>
              </a:tabLst>
            </a:pPr>
            <a:r>
              <a:rPr b="0" lang="en-US" sz="2000" spc="-1" strike="noStrike">
                <a:latin typeface="Times New Roman"/>
              </a:rPr>
              <a:t>Now let’s run the code again</a:t>
            </a:r>
            <a:endParaRPr b="0" lang="en-US" sz="2000" spc="-1" strike="noStrike">
              <a:latin typeface="Arial"/>
            </a:endParaRPr>
          </a:p>
        </p:txBody>
      </p:sp>
      <p:sp>
        <p:nvSpPr>
          <p:cNvPr id="380" name="PlaceHolder 3"/>
          <p:cNvSpPr>
            <a:spLocks noGrp="1"/>
          </p:cNvSpPr>
          <p:nvPr>
            <p:ph type="sldNum" idx="1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2AAB5D9-15B6-418B-AA0E-4CC458F50DF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685800" y="1143000"/>
            <a:ext cx="5485320" cy="3085200"/>
          </a:xfrm>
          <a:prstGeom prst="rect">
            <a:avLst/>
          </a:prstGeom>
          <a:ln w="0">
            <a:noFill/>
          </a:ln>
        </p:spPr>
      </p:sp>
      <p:sp>
        <p:nvSpPr>
          <p:cNvPr id="56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mn-lt"/>
                <a:ea typeface="+mn-ea"/>
              </a:rPr>
              <a:t>Duplicate detection takes the doubt out of these situations by enabling the sender resend the same message, and the queue or topic discards any duplicate copies. For application controlled message ids</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The duplicate detection time history defaults to 30 seconds for queues and topics, with a maximum value of seven days.</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Enabling duplicate detection and the size of the window directly impact the queue (and topic) throughput, since all recorded message-ids must be matched against the newly submitted message identifier.</a:t>
            </a: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Keeping the window small means that fewer message-ids must be retained and matched, and throughput is impacted less. For high throughput entities that require duplicate detection, you should keep the window as small as possible.</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563" name="PlaceHolder 3"/>
          <p:cNvSpPr>
            <a:spLocks noGrp="1"/>
          </p:cNvSpPr>
          <p:nvPr>
            <p:ph type="sldNum" idx="7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4BFEADF-074E-4F34-A80E-286EA388987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685800" y="1143000"/>
            <a:ext cx="5485320" cy="3085200"/>
          </a:xfrm>
          <a:prstGeom prst="rect">
            <a:avLst/>
          </a:prstGeom>
          <a:ln w="0">
            <a:noFill/>
          </a:ln>
        </p:spPr>
      </p:sp>
      <p:sp>
        <p:nvSpPr>
          <p:cNvPr id="56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Serverless360 –management, monitoring, and troubleshooting</a:t>
            </a:r>
            <a:endParaRPr b="0" lang="en-US" sz="2000" spc="-1" strike="noStrike">
              <a:latin typeface="Arial"/>
            </a:endParaRPr>
          </a:p>
          <a:p>
            <a:pPr marL="216000" indent="-216000">
              <a:lnSpc>
                <a:spcPct val="100000"/>
              </a:lnSpc>
              <a:buNone/>
              <a:tabLst>
                <a:tab algn="l" pos="0"/>
              </a:tabLst>
            </a:pPr>
            <a:r>
              <a:rPr b="0" lang="en-CA" sz="2000" spc="-1" strike="noStrike">
                <a:latin typeface="Arial"/>
              </a:rPr>
              <a:t>SBExplorer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Aside from the predictable throughput and dedicated resources, there are some advanced features that are only available to the premium tier club members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VNET support</a:t>
            </a:r>
            <a:endParaRPr b="0" lang="en-US" sz="2000" spc="-1" strike="noStrike">
              <a:latin typeface="Arial"/>
            </a:endParaRPr>
          </a:p>
          <a:p>
            <a:pPr marL="216000" indent="-216000">
              <a:lnSpc>
                <a:spcPct val="100000"/>
              </a:lnSpc>
              <a:buNone/>
              <a:tabLst>
                <a:tab algn="l" pos="0"/>
              </a:tabLst>
            </a:pPr>
            <a:r>
              <a:rPr b="0" lang="en-CA" sz="2000" spc="-1" strike="noStrike">
                <a:latin typeface="Arial"/>
              </a:rPr>
              <a:t>GeoDR</a:t>
            </a:r>
            <a:endParaRPr b="0" lang="en-US" sz="2000" spc="-1" strike="noStrike">
              <a:latin typeface="Arial"/>
            </a:endParaRPr>
          </a:p>
          <a:p>
            <a:pPr marL="216000" indent="-216000">
              <a:lnSpc>
                <a:spcPct val="100000"/>
              </a:lnSpc>
              <a:buNone/>
              <a:tabLst>
                <a:tab algn="l" pos="0"/>
              </a:tabLst>
            </a:pPr>
            <a:r>
              <a:rPr b="0" lang="en-CA" sz="2000" spc="-1" strike="noStrike">
                <a:latin typeface="Arial"/>
              </a:rPr>
              <a:t>Azure Zones</a:t>
            </a:r>
            <a:endParaRPr b="0" lang="en-US" sz="2000" spc="-1" strike="noStrike">
              <a:latin typeface="Arial"/>
            </a:endParaRPr>
          </a:p>
          <a:p>
            <a:pPr marL="216000" indent="-216000">
              <a:lnSpc>
                <a:spcPct val="100000"/>
              </a:lnSpc>
              <a:buNone/>
              <a:tabLst>
                <a:tab algn="l" pos="0"/>
              </a:tabLst>
            </a:pPr>
            <a:r>
              <a:rPr b="0" lang="en-CA" sz="2000" spc="-1" strike="noStrike">
                <a:latin typeface="Arial"/>
              </a:rPr>
              <a:t>EventGrid integration</a:t>
            </a:r>
            <a:endParaRPr b="0" lang="en-US" sz="2000" spc="-1" strike="noStrike">
              <a:latin typeface="Arial"/>
            </a:endParaRPr>
          </a:p>
          <a:p>
            <a:pPr marL="216000" indent="-216000">
              <a:lnSpc>
                <a:spcPct val="100000"/>
              </a:lnSpc>
              <a:buNone/>
              <a:tabLst>
                <a:tab algn="l" pos="0"/>
              </a:tabLst>
            </a:pPr>
            <a:r>
              <a:rPr b="0" lang="en-CA" sz="2000" spc="-1" strike="noStrike">
                <a:latin typeface="Arial"/>
              </a:rPr>
              <a:t>Dedicated resources</a:t>
            </a:r>
            <a:endParaRPr b="0" lang="en-US" sz="2000" spc="-1" strike="noStrike">
              <a:latin typeface="Arial"/>
            </a:endParaRPr>
          </a:p>
          <a:p>
            <a:pPr marL="216000" indent="-216000">
              <a:lnSpc>
                <a:spcPct val="100000"/>
              </a:lnSpc>
              <a:buNone/>
              <a:tabLst>
                <a:tab algn="l" pos="0"/>
              </a:tabLst>
            </a:pPr>
            <a:r>
              <a:rPr b="0" lang="en-CA" sz="2000" spc="-1" strike="noStrike">
                <a:latin typeface="Arial"/>
              </a:rPr>
              <a:t>Predictable throughput</a:t>
            </a:r>
            <a:endParaRPr b="0" lang="en-US" sz="2000" spc="-1" strike="noStrike">
              <a:latin typeface="Arial"/>
            </a:endParaRPr>
          </a:p>
          <a:p>
            <a:pPr marL="216000" indent="-216000">
              <a:lnSpc>
                <a:spcPct val="100000"/>
              </a:lnSpc>
              <a:buNone/>
              <a:tabLst>
                <a:tab algn="l" pos="0"/>
              </a:tabLst>
            </a:pPr>
            <a:r>
              <a:rPr b="0" lang="en-CA" sz="2000" spc="-1" strike="noStrike">
                <a:latin typeface="Arial"/>
              </a:rPr>
              <a:t>1MB message size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Vs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Lower budget requirement</a:t>
            </a:r>
            <a:endParaRPr b="0" lang="en-US" sz="2000" spc="-1" strike="noStrike">
              <a:latin typeface="Arial"/>
            </a:endParaRPr>
          </a:p>
          <a:p>
            <a:pPr marL="216000" indent="-216000">
              <a:lnSpc>
                <a:spcPct val="100000"/>
              </a:lnSpc>
              <a:buNone/>
              <a:tabLst>
                <a:tab algn="l" pos="0"/>
              </a:tabLst>
            </a:pPr>
            <a:r>
              <a:rPr b="0" lang="en-CA" sz="2000" spc="-1" strike="noStrike">
                <a:latin typeface="Arial"/>
              </a:rPr>
              <a:t>Multiple namespaces</a:t>
            </a:r>
            <a:endParaRPr b="0" lang="en-US" sz="2000" spc="-1" strike="noStrike">
              <a:latin typeface="Arial"/>
            </a:endParaRPr>
          </a:p>
          <a:p>
            <a:pPr marL="216000" indent="-216000">
              <a:lnSpc>
                <a:spcPct val="100000"/>
              </a:lnSpc>
              <a:buNone/>
              <a:tabLst>
                <a:tab algn="l" pos="0"/>
              </a:tabLst>
            </a:pPr>
            <a:r>
              <a:rPr b="0" lang="en-CA" sz="2000" spc="-1" strike="noStrike">
                <a:latin typeface="Arial"/>
              </a:rPr>
              <a:t>Decent message size</a:t>
            </a:r>
            <a:endParaRPr b="0" lang="en-US" sz="2000" spc="-1" strike="noStrike">
              <a:latin typeface="Arial"/>
            </a:endParaRPr>
          </a:p>
          <a:p>
            <a:pPr marL="216000" indent="-216000">
              <a:lnSpc>
                <a:spcPct val="100000"/>
              </a:lnSpc>
              <a:buNone/>
              <a:tabLst>
                <a:tab algn="l" pos="0"/>
              </a:tabLst>
            </a:pPr>
            <a:r>
              <a:rPr b="0" lang="en-CA" sz="2000" spc="-1" strike="noStrike">
                <a:latin typeface="Arial"/>
              </a:rPr>
              <a:t>Gets the job done</a:t>
            </a:r>
            <a:endParaRPr b="0" lang="en-US" sz="2000" spc="-1" strike="noStrike">
              <a:latin typeface="Arial"/>
            </a:endParaRPr>
          </a:p>
        </p:txBody>
      </p:sp>
      <p:sp>
        <p:nvSpPr>
          <p:cNvPr id="566" name="PlaceHolder 3"/>
          <p:cNvSpPr>
            <a:spLocks noGrp="1"/>
          </p:cNvSpPr>
          <p:nvPr>
            <p:ph type="sldNum" idx="8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AE9A085-DEAD-4346-8B7D-A9D5D29BC96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685800" y="1143000"/>
            <a:ext cx="5485320" cy="3085200"/>
          </a:xfrm>
          <a:prstGeom prst="rect">
            <a:avLst/>
          </a:prstGeom>
          <a:ln w="0">
            <a:noFill/>
          </a:ln>
        </p:spPr>
      </p:sp>
      <p:sp>
        <p:nvSpPr>
          <p:cNvPr id="56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Thanks</a:t>
            </a:r>
            <a:endParaRPr b="0" lang="en-US" sz="2000" spc="-1" strike="noStrike">
              <a:latin typeface="Arial"/>
            </a:endParaRPr>
          </a:p>
        </p:txBody>
      </p:sp>
      <p:sp>
        <p:nvSpPr>
          <p:cNvPr id="569" name="PlaceHolder 3"/>
          <p:cNvSpPr>
            <a:spLocks noGrp="1"/>
          </p:cNvSpPr>
          <p:nvPr>
            <p:ph type="sldNum" idx="8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A6241207-1022-4E96-BB94-D7085F8C0505}"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685800" y="1143000"/>
            <a:ext cx="5485320" cy="3085200"/>
          </a:xfrm>
          <a:prstGeom prst="rect">
            <a:avLst/>
          </a:prstGeom>
          <a:ln w="0">
            <a:noFill/>
          </a:ln>
        </p:spPr>
      </p:sp>
      <p:sp>
        <p:nvSpPr>
          <p:cNvPr id="57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572" name="PlaceHolder 3"/>
          <p:cNvSpPr>
            <a:spLocks noGrp="1"/>
          </p:cNvSpPr>
          <p:nvPr>
            <p:ph type="sldNum" idx="8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67714787-0F60-4602-8E59-197BD62AA04C}"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685800" y="1143000"/>
            <a:ext cx="5485320" cy="3085200"/>
          </a:xfrm>
          <a:prstGeom prst="rect">
            <a:avLst/>
          </a:prstGeom>
          <a:ln w="0">
            <a:noFill/>
          </a:ln>
        </p:spPr>
      </p:sp>
      <p:sp>
        <p:nvSpPr>
          <p:cNvPr id="57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575" name="PlaceHolder 3"/>
          <p:cNvSpPr>
            <a:spLocks noGrp="1"/>
          </p:cNvSpPr>
          <p:nvPr>
            <p:ph type="sldNum" idx="8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97620AF0-9862-42F4-8D60-F5FA1397A2BB}"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685800" y="1143000"/>
            <a:ext cx="5485320" cy="3085200"/>
          </a:xfrm>
          <a:prstGeom prst="rect">
            <a:avLst/>
          </a:prstGeom>
          <a:ln w="0">
            <a:noFill/>
          </a:ln>
        </p:spPr>
      </p:sp>
      <p:sp>
        <p:nvSpPr>
          <p:cNvPr id="38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Surprise it works. Who would have thought that ;)</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check the queue again with our favorite tool</a:t>
            </a:r>
            <a:endParaRPr b="0" lang="en-US" sz="2000" spc="-1" strike="noStrike">
              <a:latin typeface="Arial"/>
            </a:endParaRPr>
          </a:p>
        </p:txBody>
      </p:sp>
      <p:sp>
        <p:nvSpPr>
          <p:cNvPr id="383" name="PlaceHolder 3"/>
          <p:cNvSpPr>
            <a:spLocks noGrp="1"/>
          </p:cNvSpPr>
          <p:nvPr>
            <p:ph type="sldNum" idx="1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67E665D-E117-49D3-B02B-D4040EE270D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685800" y="1143000"/>
            <a:ext cx="5485320" cy="3085200"/>
          </a:xfrm>
          <a:prstGeom prst="rect">
            <a:avLst/>
          </a:prstGeom>
          <a:ln w="0">
            <a:noFill/>
          </a:ln>
        </p:spPr>
      </p:sp>
      <p:sp>
        <p:nvSpPr>
          <p:cNvPr id="57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578" name="PlaceHolder 3"/>
          <p:cNvSpPr>
            <a:spLocks noGrp="1"/>
          </p:cNvSpPr>
          <p:nvPr>
            <p:ph type="sldNum" idx="8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6084219B-50F0-45C3-8383-E444074F2FE4}"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685800" y="1143000"/>
            <a:ext cx="5485320" cy="3085200"/>
          </a:xfrm>
          <a:prstGeom prst="rect">
            <a:avLst/>
          </a:prstGeom>
          <a:ln w="0">
            <a:noFill/>
          </a:ln>
        </p:spPr>
      </p:sp>
      <p:sp>
        <p:nvSpPr>
          <p:cNvPr id="38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can see how the data we sent was properly set including the application properties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manually created queues. What if we want to do that with code?</a:t>
            </a:r>
            <a:endParaRPr b="0" lang="en-US" sz="2000" spc="-1" strike="noStrike">
              <a:latin typeface="Arial"/>
            </a:endParaRPr>
          </a:p>
        </p:txBody>
      </p:sp>
      <p:sp>
        <p:nvSpPr>
          <p:cNvPr id="386" name="PlaceHolder 3"/>
          <p:cNvSpPr>
            <a:spLocks noGrp="1"/>
          </p:cNvSpPr>
          <p:nvPr>
            <p:ph type="sldNum" idx="2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1B4B017-E23B-432B-8FA4-D0936E238BB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5800" y="1143000"/>
            <a:ext cx="5485320" cy="3085200"/>
          </a:xfrm>
          <a:prstGeom prst="rect">
            <a:avLst/>
          </a:prstGeom>
          <a:ln w="0">
            <a:noFill/>
          </a:ln>
        </p:spPr>
      </p:sp>
      <p:sp>
        <p:nvSpPr>
          <p:cNvPr id="38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client has built-in management capabilities. Let’s explore some of them</a:t>
            </a:r>
            <a:endParaRPr b="0" lang="en-US" sz="2000" spc="-1" strike="noStrike">
              <a:latin typeface="Arial"/>
            </a:endParaRPr>
          </a:p>
        </p:txBody>
      </p:sp>
      <p:sp>
        <p:nvSpPr>
          <p:cNvPr id="389" name="PlaceHolder 3"/>
          <p:cNvSpPr>
            <a:spLocks noGrp="1"/>
          </p:cNvSpPr>
          <p:nvPr>
            <p:ph type="sldNum" idx="2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6775CD7-77A5-4920-B019-40D3C90942C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5800" y="1143000"/>
            <a:ext cx="5485320" cy="3085200"/>
          </a:xfrm>
          <a:prstGeom prst="rect">
            <a:avLst/>
          </a:prstGeom>
          <a:ln w="0">
            <a:noFill/>
          </a:ln>
        </p:spPr>
      </p:sp>
      <p:sp>
        <p:nvSpPr>
          <p:cNvPr id="39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SerciceBusAdministrationClient is the entry point. The connection requires manage rights in order to be able to create identities.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Of course you don’t need to use this approach. You can also use Azure Resource Manager, Terraform, Pulumi or any other tool to your liking. On top of that NServiceBus for example provides a command line utility that creates entities for an NServiceBus endpoint based on NServiceBus own opinionated way of interaction with Azure Service Bus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Once a message is sent to a queue, how do we receive it again?</a:t>
            </a:r>
            <a:endParaRPr b="0" lang="en-US" sz="2000" spc="-1" strike="noStrike">
              <a:latin typeface="Arial"/>
            </a:endParaRPr>
          </a:p>
        </p:txBody>
      </p:sp>
      <p:sp>
        <p:nvSpPr>
          <p:cNvPr id="392" name="PlaceHolder 3"/>
          <p:cNvSpPr>
            <a:spLocks noGrp="1"/>
          </p:cNvSpPr>
          <p:nvPr>
            <p:ph type="sldNum" idx="2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176D266-C9F5-49AA-8F73-F9914C87090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5800" y="1143000"/>
            <a:ext cx="5485320" cy="3085200"/>
          </a:xfrm>
          <a:prstGeom prst="rect">
            <a:avLst/>
          </a:prstGeom>
          <a:ln w="0">
            <a:noFill/>
          </a:ln>
        </p:spPr>
      </p:sp>
      <p:sp>
        <p:nvSpPr>
          <p:cNvPr id="39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are essentially two major ways of receiving messages from a queue or an entity</a:t>
            </a:r>
            <a:endParaRPr b="0" lang="en-US" sz="2000" spc="-1" strike="noStrike">
              <a:latin typeface="Arial"/>
            </a:endParaRPr>
          </a:p>
        </p:txBody>
      </p:sp>
      <p:sp>
        <p:nvSpPr>
          <p:cNvPr id="395" name="PlaceHolder 3"/>
          <p:cNvSpPr>
            <a:spLocks noGrp="1"/>
          </p:cNvSpPr>
          <p:nvPr>
            <p:ph type="sldNum" idx="2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D89BB2D-56E9-4222-A2E7-232976F6A77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85320" cy="3085200"/>
          </a:xfrm>
          <a:prstGeom prst="rect">
            <a:avLst/>
          </a:prstGeom>
          <a:ln w="0">
            <a:noFill/>
          </a:ln>
        </p:spPr>
      </p:sp>
      <p:sp>
        <p:nvSpPr>
          <p:cNvPr id="39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First we need to send some messages again, brief recap how that looks like</a:t>
            </a:r>
            <a:endParaRPr b="0" lang="en-US" sz="2000" spc="-1" strike="noStrike">
              <a:latin typeface="Arial"/>
            </a:endParaRPr>
          </a:p>
        </p:txBody>
      </p:sp>
      <p:sp>
        <p:nvSpPr>
          <p:cNvPr id="398" name="PlaceHolder 3"/>
          <p:cNvSpPr>
            <a:spLocks noGrp="1"/>
          </p:cNvSpPr>
          <p:nvPr>
            <p:ph type="sldNum" idx="2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B06D2DE-B1D5-49DC-A93A-8DED3F4A7C0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85320" cy="3085200"/>
          </a:xfrm>
          <a:prstGeom prst="rect">
            <a:avLst/>
          </a:prstGeom>
          <a:ln w="0">
            <a:noFill/>
          </a:ln>
        </p:spPr>
      </p:sp>
      <p:sp>
        <p:nvSpPr>
          <p:cNvPr id="40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 the first mode which gives us a lot of control over how we receive messages and how we handle those we manually receive messages and iterate over them. With great flexibility comes great responsibility. We have to do a lot of manual heavy lifting for things like concurrency, limiting concurrency etc.</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Use the service bus processor instead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01" name="PlaceHolder 3"/>
          <p:cNvSpPr>
            <a:spLocks noGrp="1"/>
          </p:cNvSpPr>
          <p:nvPr>
            <p:ph type="sldNum" idx="2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6B1A8A4-C9B6-4725-AEC2-31962C1E011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685800" y="1143000"/>
            <a:ext cx="5485320" cy="3085200"/>
          </a:xfrm>
          <a:prstGeom prst="rect">
            <a:avLst/>
          </a:prstGeom>
          <a:ln w="0">
            <a:noFill/>
          </a:ln>
        </p:spPr>
      </p:sp>
      <p:sp>
        <p:nvSpPr>
          <p:cNvPr id="40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ServiceBusProcessorOptions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AutoComplete (defaults to true)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MaxConcurrentCalls (defaults to one)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MaxAutoLockRenewalDuration (defaults to 5mins) </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PrefetchCount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404" name="PlaceHolder 3"/>
          <p:cNvSpPr>
            <a:spLocks noGrp="1"/>
          </p:cNvSpPr>
          <p:nvPr>
            <p:ph type="sldNum" idx="2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0F4E177-6C47-42DC-B69E-0716145E6F6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685800" y="1143000"/>
            <a:ext cx="5485320" cy="3085200"/>
          </a:xfrm>
          <a:prstGeom prst="rect">
            <a:avLst/>
          </a:prstGeom>
          <a:ln w="0">
            <a:noFill/>
          </a:ln>
        </p:spPr>
      </p:sp>
      <p:sp>
        <p:nvSpPr>
          <p:cNvPr id="40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Then we register an asynchronous event handler delegate</a:t>
            </a:r>
            <a:endParaRPr b="0" lang="en-US" sz="2000" spc="-1" strike="noStrike">
              <a:latin typeface="Arial"/>
            </a:endParaRPr>
          </a:p>
        </p:txBody>
      </p:sp>
      <p:sp>
        <p:nvSpPr>
          <p:cNvPr id="407" name="PlaceHolder 3"/>
          <p:cNvSpPr>
            <a:spLocks noGrp="1"/>
          </p:cNvSpPr>
          <p:nvPr>
            <p:ph type="sldNum" idx="2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0494A8F-B60F-46EB-A518-CE49170729A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sldImg"/>
          </p:nvPr>
        </p:nvSpPr>
        <p:spPr>
          <a:xfrm>
            <a:off x="685800" y="1143000"/>
            <a:ext cx="5485320" cy="3085200"/>
          </a:xfrm>
          <a:prstGeom prst="rect">
            <a:avLst/>
          </a:prstGeom>
          <a:ln w="0">
            <a:noFill/>
          </a:ln>
        </p:spPr>
      </p:sp>
      <p:sp>
        <p:nvSpPr>
          <p:cNvPr id="35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Very brief</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mn-lt"/>
                <a:ea typeface="+mn-ea"/>
              </a:rPr>
              <a:t>Azure Service Bus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Traditional enterprise applications that require rich messaging semantics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Reliable state transition management for business processes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Enables hybrid cloud solutions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Receive messages without polling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Richer application semantics like</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FIFO</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Deduplication</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Transactional behavior and atomicity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Compliance with AMQP</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Richer semantics like queues, topics and subscriptions, batching on send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GB" sz="1200" spc="-1" strike="noStrike">
                <a:solidFill>
                  <a:srgbClr val="000000"/>
                </a:solidFill>
                <a:latin typeface="+mn-lt"/>
                <a:ea typeface="+mn-ea"/>
              </a:rPr>
              <a:t>communication backbone for many sophisticated cloud solutions</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GB" sz="1200" spc="-1" strike="noStrike">
                <a:solidFill>
                  <a:srgbClr val="000000"/>
                </a:solidFill>
                <a:latin typeface="+mn-lt"/>
                <a:ea typeface="+mn-ea"/>
              </a:rPr>
              <a:t>Story of bike mechanic today muttering about my bringing my bycicle for service</a:t>
            </a:r>
            <a:endParaRPr b="0" lang="en-US" sz="1200" spc="-1" strike="noStrike">
              <a:latin typeface="Arial"/>
            </a:endParaRPr>
          </a:p>
          <a:p>
            <a:pPr>
              <a:lnSpc>
                <a:spcPct val="100000"/>
              </a:lnSpc>
              <a:buNone/>
              <a:tabLst>
                <a:tab algn="l" pos="0"/>
              </a:tabLst>
            </a:pPr>
            <a:r>
              <a:rPr b="0" lang="en-GB" sz="1200" spc="-1" strike="noStrike">
                <a:solidFill>
                  <a:srgbClr val="000000"/>
                </a:solidFill>
                <a:latin typeface="+mn-lt"/>
                <a:ea typeface="+mn-ea"/>
              </a:rPr>
              <a:t>Before the load balancing improvement the success rate was 99.9995% (25 billion requests, 120K failed) 5 nines</a:t>
            </a:r>
            <a:br>
              <a:rPr sz="1200"/>
            </a:br>
            <a:r>
              <a:rPr b="0" lang="en-GB" sz="1200" spc="-1" strike="noStrike">
                <a:solidFill>
                  <a:srgbClr val="000000"/>
                </a:solidFill>
                <a:latin typeface="+mn-lt"/>
                <a:ea typeface="+mn-ea"/>
              </a:rPr>
              <a:t>After the load balancing improvements in 2019 the rate is 99.99999995 % (21 billion requests, 11 failed) 9 nines!</a:t>
            </a:r>
            <a:br>
              <a:rPr sz="1200"/>
            </a:b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2000" spc="-1" strike="noStrike">
                <a:latin typeface="+mn-lt"/>
                <a:ea typeface="+mn-ea"/>
              </a:rPr>
              <a:t>https://twitter.com/DanRosanova/status/1135943859307995143/photo/2</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mn-lt"/>
                <a:ea typeface="+mn-ea"/>
              </a:rPr>
              <a:t>Can be used together. Let’s focus on ASB for now</a:t>
            </a: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359" name="PlaceHolder 3"/>
          <p:cNvSpPr>
            <a:spLocks noGrp="1"/>
          </p:cNvSpPr>
          <p:nvPr>
            <p:ph type="sldNum" idx="1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7D9091A-E9C7-4031-B91B-2401DAFB404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685800" y="1143000"/>
            <a:ext cx="5485320" cy="3085200"/>
          </a:xfrm>
          <a:prstGeom prst="rect">
            <a:avLst/>
          </a:prstGeom>
          <a:ln w="0">
            <a:noFill/>
          </a:ln>
        </p:spPr>
      </p:sp>
      <p:sp>
        <p:nvSpPr>
          <p:cNvPr id="40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It is also required to register an asynchronous error delegate. Otherwise the client will throw.</a:t>
            </a:r>
            <a:endParaRPr b="0" lang="en-US" sz="2000" spc="-1" strike="noStrike">
              <a:latin typeface="Arial"/>
            </a:endParaRPr>
          </a:p>
        </p:txBody>
      </p:sp>
      <p:sp>
        <p:nvSpPr>
          <p:cNvPr id="410" name="PlaceHolder 3"/>
          <p:cNvSpPr>
            <a:spLocks noGrp="1"/>
          </p:cNvSpPr>
          <p:nvPr>
            <p:ph type="sldNum" idx="2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CD769D5-0FB7-4F6F-8040-806537C847A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685800" y="1143000"/>
            <a:ext cx="5485320" cy="3085200"/>
          </a:xfrm>
          <a:prstGeom prst="rect">
            <a:avLst/>
          </a:prstGeom>
          <a:ln w="0">
            <a:noFill/>
          </a:ln>
        </p:spPr>
      </p:sp>
      <p:sp>
        <p:nvSpPr>
          <p:cNvPr id="41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It is possible to pass a cancellation token to the start and stop methods. Be aware though that the CancellationToken might not be respected when stopping due to underlying restrictions of the Microsot AMQP client (this will be worked on in the near future)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What’s the right way? If you need to process incoming messages one by one and don’t want to build message pump logic, ServiceBusProcessor is a good option.</a:t>
            </a:r>
            <a:endParaRPr b="0" lang="en-US" sz="2000" spc="-1" strike="noStrike">
              <a:latin typeface="Arial"/>
            </a:endParaRPr>
          </a:p>
          <a:p>
            <a:pPr marL="216000" indent="-216000">
              <a:lnSpc>
                <a:spcPct val="100000"/>
              </a:lnSpc>
              <a:buNone/>
              <a:tabLst>
                <a:tab algn="l" pos="0"/>
              </a:tabLst>
            </a:pPr>
            <a:r>
              <a:rPr b="0" lang="en-CA" sz="2000" spc="-1" strike="noStrike">
                <a:latin typeface="Arial"/>
              </a:rPr>
              <a:t>If batching is important, manual receive might be a better option.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it in action</a:t>
            </a:r>
            <a:endParaRPr b="0" lang="en-US" sz="2000" spc="-1" strike="noStrike">
              <a:latin typeface="Arial"/>
            </a:endParaRPr>
          </a:p>
        </p:txBody>
      </p:sp>
      <p:sp>
        <p:nvSpPr>
          <p:cNvPr id="413" name="PlaceHolder 3"/>
          <p:cNvSpPr>
            <a:spLocks noGrp="1"/>
          </p:cNvSpPr>
          <p:nvPr>
            <p:ph type="sldNum" idx="2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83684FC-9911-4541-8645-6E3CC0E6E6F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685800" y="1143000"/>
            <a:ext cx="5485320" cy="3085200"/>
          </a:xfrm>
          <a:prstGeom prst="rect">
            <a:avLst/>
          </a:prstGeom>
          <a:ln w="0">
            <a:noFill/>
          </a:ln>
        </p:spPr>
      </p:sp>
      <p:sp>
        <p:nvSpPr>
          <p:cNvPr id="41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Next up we are going to talk about connections that enable sending and receiving messages from Azure Service Bus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16" name="PlaceHolder 3"/>
          <p:cNvSpPr>
            <a:spLocks noGrp="1"/>
          </p:cNvSpPr>
          <p:nvPr>
            <p:ph type="sldNum" idx="3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DE77CB4-F562-41C9-932E-24C8BAC085A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685800" y="1143000"/>
            <a:ext cx="5485320" cy="3085200"/>
          </a:xfrm>
          <a:prstGeom prst="rect">
            <a:avLst/>
          </a:prstGeom>
          <a:ln w="0">
            <a:noFill/>
          </a:ln>
        </p:spPr>
      </p:sp>
      <p:sp>
        <p:nvSpPr>
          <p:cNvPr id="41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No matter what way you’ll be connecting to the broker to send and receive messages, there’s something to keep in mind – </a:t>
            </a:r>
            <a:r>
              <a:rPr b="1" lang="en-CA" sz="2000" spc="-1" strike="noStrike">
                <a:latin typeface="Arial"/>
              </a:rPr>
              <a:t>connections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AMQP + WebSockets</a:t>
            </a:r>
            <a:endParaRPr b="0" lang="en-US" sz="2000" spc="-1" strike="noStrike">
              <a:latin typeface="Arial"/>
            </a:endParaRPr>
          </a:p>
          <a:p>
            <a:pPr marL="216000" indent="-216000">
              <a:lnSpc>
                <a:spcPct val="100000"/>
              </a:lnSpc>
              <a:buNone/>
              <a:tabLst>
                <a:tab algn="l" pos="0"/>
              </a:tabLst>
            </a:pPr>
            <a:r>
              <a:rPr b="0" lang="en-CA" sz="2000" spc="-1" strike="noStrike">
                <a:latin typeface="Arial"/>
              </a:rPr>
              <a:t>On the broker side, the new client is speaking AMQP 1.0 and no more SBMP protocol.</a:t>
            </a:r>
            <a:endParaRPr b="0" lang="en-US" sz="2000" spc="-1" strike="noStrike">
              <a:latin typeface="Arial"/>
            </a:endParaRPr>
          </a:p>
          <a:p>
            <a:pPr marL="216000" indent="-216000">
              <a:lnSpc>
                <a:spcPct val="100000"/>
              </a:lnSpc>
              <a:buNone/>
              <a:tabLst>
                <a:tab algn="l" pos="0"/>
              </a:tabLst>
            </a:pPr>
            <a:r>
              <a:rPr b="0" lang="en-CA" sz="2000" spc="-1" strike="noStrike">
                <a:latin typeface="Arial"/>
              </a:rPr>
              <a:t>Meaning interoperability and less constraints (number of concurrent connections: 1K vs 5K)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19" name="PlaceHolder 3"/>
          <p:cNvSpPr>
            <a:spLocks noGrp="1"/>
          </p:cNvSpPr>
          <p:nvPr>
            <p:ph type="sldNum" idx="3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CA" sz="1200" spc="-1" strike="noStrike">
                <a:solidFill>
                  <a:srgbClr val="000000"/>
                </a:solidFill>
                <a:latin typeface="+mn-lt"/>
                <a:ea typeface="+mn-ea"/>
              </a:defRPr>
            </a:lvl1pPr>
          </a:lstStyle>
          <a:p>
            <a:pPr algn="r">
              <a:lnSpc>
                <a:spcPct val="100000"/>
              </a:lnSpc>
              <a:buNone/>
            </a:pPr>
            <a:fld id="{8B63E533-7591-483A-89F0-61998FAF880E}" type="slidenum">
              <a:rPr b="0" lang="en-CA"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685800" y="1143000"/>
            <a:ext cx="5485320" cy="3085200"/>
          </a:xfrm>
          <a:prstGeom prst="rect">
            <a:avLst/>
          </a:prstGeom>
          <a:ln w="0">
            <a:noFill/>
          </a:ln>
        </p:spPr>
      </p:sp>
      <p:sp>
        <p:nvSpPr>
          <p:cNvPr id="42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Change order</a:t>
            </a:r>
            <a:endParaRPr b="0" lang="en-US" sz="2000" spc="-1" strike="noStrike">
              <a:latin typeface="Arial"/>
            </a:endParaRPr>
          </a:p>
        </p:txBody>
      </p:sp>
      <p:sp>
        <p:nvSpPr>
          <p:cNvPr id="422" name="PlaceHolder 3"/>
          <p:cNvSpPr>
            <a:spLocks noGrp="1"/>
          </p:cNvSpPr>
          <p:nvPr>
            <p:ph type="sldNum" idx="3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0AF6E07-5B97-4D11-8ECE-0BE39DDD40D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685800" y="1143000"/>
            <a:ext cx="5485320" cy="3085200"/>
          </a:xfrm>
          <a:prstGeom prst="rect">
            <a:avLst/>
          </a:prstGeom>
          <a:ln w="0">
            <a:noFill/>
          </a:ln>
        </p:spPr>
      </p:sp>
      <p:sp>
        <p:nvSpPr>
          <p:cNvPr id="42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Scheduling allows us to send messages into the future. This is a very powerful concept to implement things like delayed retries with exponential backoff or even better business domain related things like invoice reminders, buyers remorse etc.</a:t>
            </a:r>
            <a:endParaRPr b="0" lang="en-US" sz="2000" spc="-1" strike="noStrike">
              <a:latin typeface="Arial"/>
            </a:endParaRPr>
          </a:p>
        </p:txBody>
      </p:sp>
      <p:sp>
        <p:nvSpPr>
          <p:cNvPr id="425" name="PlaceHolder 3"/>
          <p:cNvSpPr>
            <a:spLocks noGrp="1"/>
          </p:cNvSpPr>
          <p:nvPr>
            <p:ph type="sldNum" idx="3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F5E9888-69D2-406F-94E2-494ECCDD45E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685800" y="1143000"/>
            <a:ext cx="5485320" cy="3085200"/>
          </a:xfrm>
          <a:prstGeom prst="rect">
            <a:avLst/>
          </a:prstGeom>
          <a:ln w="0">
            <a:noFill/>
          </a:ln>
        </p:spPr>
      </p:sp>
      <p:sp>
        <p:nvSpPr>
          <p:cNvPr id="36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Namespace represents a unit of isolation and belongs to a tier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following tiers are available</a:t>
            </a:r>
            <a:endParaRPr b="0" lang="en-US" sz="2000" spc="-1" strike="noStrike">
              <a:latin typeface="Arial"/>
            </a:endParaRPr>
          </a:p>
        </p:txBody>
      </p:sp>
      <p:sp>
        <p:nvSpPr>
          <p:cNvPr id="362" name="PlaceHolder 3"/>
          <p:cNvSpPr>
            <a:spLocks noGrp="1"/>
          </p:cNvSpPr>
          <p:nvPr>
            <p:ph type="sldNum" idx="1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587BE34-C085-4C5E-B87B-963EC885BB7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685800" y="1143000"/>
            <a:ext cx="5485320" cy="3085200"/>
          </a:xfrm>
          <a:prstGeom prst="rect">
            <a:avLst/>
          </a:prstGeom>
          <a:ln w="0">
            <a:noFill/>
          </a:ln>
        </p:spPr>
      </p:sp>
      <p:sp>
        <p:nvSpPr>
          <p:cNvPr id="42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Messages scheduled are reliably stored in the input queue but not visible for consumption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As such they do not belong to the active messages when queried for during runtime.</a:t>
            </a:r>
            <a:endParaRPr b="0" lang="en-US" sz="2000" spc="-1" strike="noStrike">
              <a:latin typeface="Arial"/>
            </a:endParaRPr>
          </a:p>
        </p:txBody>
      </p:sp>
      <p:sp>
        <p:nvSpPr>
          <p:cNvPr id="428" name="PlaceHolder 3"/>
          <p:cNvSpPr>
            <a:spLocks noGrp="1"/>
          </p:cNvSpPr>
          <p:nvPr>
            <p:ph type="sldNum" idx="3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F49526A-0062-4D02-AD8F-3DFBB9C2EE9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Img"/>
          </p:nvPr>
        </p:nvSpPr>
        <p:spPr>
          <a:xfrm>
            <a:off x="685800" y="1143000"/>
            <a:ext cx="5485320" cy="3085200"/>
          </a:xfrm>
          <a:prstGeom prst="rect">
            <a:avLst/>
          </a:prstGeom>
          <a:ln w="0">
            <a:noFill/>
          </a:ln>
        </p:spPr>
      </p:sp>
      <p:sp>
        <p:nvSpPr>
          <p:cNvPr id="43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With the sequence id it is possible to cancel a previously scheduled message</a:t>
            </a:r>
            <a:endParaRPr b="0" lang="en-US" sz="2000" spc="-1" strike="noStrike">
              <a:latin typeface="Arial"/>
            </a:endParaRPr>
          </a:p>
        </p:txBody>
      </p:sp>
      <p:sp>
        <p:nvSpPr>
          <p:cNvPr id="431" name="PlaceHolder 3"/>
          <p:cNvSpPr>
            <a:spLocks noGrp="1"/>
          </p:cNvSpPr>
          <p:nvPr>
            <p:ph type="sldNum" idx="3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89D2A42-A000-441E-B41D-318E0F08949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685800" y="1143000"/>
            <a:ext cx="5485320" cy="3085200"/>
          </a:xfrm>
          <a:prstGeom prst="rect">
            <a:avLst/>
          </a:prstGeom>
          <a:ln w="0">
            <a:noFill/>
          </a:ln>
        </p:spPr>
      </p:sp>
      <p:sp>
        <p:nvSpPr>
          <p:cNvPr id="43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If messages need to be marked as short lived it is possible to give it a TimeToLive. TimeToLive can be set on the message or on the entity. Setting a longer TTL on the message than on the entity adjusts the TTL to the entity TTL.</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This is especially handy for information that only has a short validity period. As such when the expiry kicks in the messages will not even actively use consumption time at the receivers but immediately be discarded by Azure Service Bus itself.</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34" name="PlaceHolder 3"/>
          <p:cNvSpPr>
            <a:spLocks noGrp="1"/>
          </p:cNvSpPr>
          <p:nvPr>
            <p:ph type="sldNum" idx="3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84D8812-BFB8-4BE5-AD11-5602165AAAB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sldImg"/>
          </p:nvPr>
        </p:nvSpPr>
        <p:spPr>
          <a:xfrm>
            <a:off x="685800" y="1143000"/>
            <a:ext cx="5485320" cy="3085200"/>
          </a:xfrm>
          <a:prstGeom prst="rect">
            <a:avLst/>
          </a:prstGeom>
          <a:ln w="0">
            <a:noFill/>
          </a:ln>
        </p:spPr>
      </p:sp>
      <p:sp>
        <p:nvSpPr>
          <p:cNvPr id="43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Expired messages are only purged when there is at least one active receiver pulling from the main queue or subscription, that behavior is by design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solidFill>
                  <a:srgbClr val="222222"/>
                </a:solidFill>
                <a:latin typeface="Consolas"/>
              </a:rPr>
              <a:t>    </a:t>
            </a:r>
            <a:r>
              <a:rPr b="0" lang="en-US" sz="2000" spc="-1" strike="noStrike">
                <a:solidFill>
                  <a:srgbClr val="008000"/>
                </a:solidFill>
                <a:latin typeface="Consolas"/>
              </a:rPr>
              <a:t>// if not set the default time to live on the queue counts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37" name="PlaceHolder 3"/>
          <p:cNvSpPr>
            <a:spLocks noGrp="1"/>
          </p:cNvSpPr>
          <p:nvPr>
            <p:ph type="sldNum" idx="3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CDA9386-ECC1-4AFE-84CA-4A35863AC76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sldImg"/>
          </p:nvPr>
        </p:nvSpPr>
        <p:spPr>
          <a:xfrm>
            <a:off x="685800" y="1143000"/>
            <a:ext cx="5485320" cy="3085200"/>
          </a:xfrm>
          <a:prstGeom prst="rect">
            <a:avLst/>
          </a:prstGeom>
          <a:ln w="0">
            <a:noFill/>
          </a:ln>
        </p:spPr>
      </p:sp>
      <p:sp>
        <p:nvSpPr>
          <p:cNvPr id="43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Most boring demo ever ™</a:t>
            </a:r>
            <a:endParaRPr b="0" lang="en-US" sz="2000" spc="-1" strike="noStrike">
              <a:latin typeface="Arial"/>
            </a:endParaRPr>
          </a:p>
        </p:txBody>
      </p:sp>
      <p:sp>
        <p:nvSpPr>
          <p:cNvPr id="440" name="PlaceHolder 3"/>
          <p:cNvSpPr>
            <a:spLocks noGrp="1"/>
          </p:cNvSpPr>
          <p:nvPr>
            <p:ph type="sldNum" idx="3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BCF7491-4979-46A2-A041-2FA25CCFCED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sldImg"/>
          </p:nvPr>
        </p:nvSpPr>
        <p:spPr>
          <a:xfrm>
            <a:off x="685800" y="1143000"/>
            <a:ext cx="5485320" cy="3085200"/>
          </a:xfrm>
          <a:prstGeom prst="rect">
            <a:avLst/>
          </a:prstGeom>
          <a:ln w="0">
            <a:noFill/>
          </a:ln>
        </p:spPr>
      </p:sp>
      <p:sp>
        <p:nvSpPr>
          <p:cNvPr id="44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But where is the message when it was expired</a:t>
            </a:r>
            <a:endParaRPr b="0" lang="en-US" sz="2000" spc="-1" strike="noStrike">
              <a:latin typeface="Arial"/>
            </a:endParaRPr>
          </a:p>
          <a:p>
            <a:pPr marL="216000" indent="-216000">
              <a:lnSpc>
                <a:spcPct val="100000"/>
              </a:lnSpc>
              <a:buNone/>
              <a:tabLst>
                <a:tab algn="l" pos="0"/>
              </a:tabLst>
            </a:pPr>
            <a:r>
              <a:rPr b="0" lang="de-CH" sz="2000" spc="-1" strike="noStrike">
                <a:latin typeface="Arial"/>
              </a:rPr>
              <a:t>Let’s check with Service Bus Explorer</a:t>
            </a:r>
            <a:endParaRPr b="0" lang="en-US" sz="2000" spc="-1" strike="noStrike">
              <a:latin typeface="Arial"/>
            </a:endParaRPr>
          </a:p>
        </p:txBody>
      </p:sp>
      <p:sp>
        <p:nvSpPr>
          <p:cNvPr id="443" name="PlaceHolder 3"/>
          <p:cNvSpPr>
            <a:spLocks noGrp="1"/>
          </p:cNvSpPr>
          <p:nvPr>
            <p:ph type="sldNum" idx="3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901FEA7-044D-4F39-83AC-08D54A55F92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sldImg"/>
          </p:nvPr>
        </p:nvSpPr>
        <p:spPr>
          <a:xfrm>
            <a:off x="685800" y="1143000"/>
            <a:ext cx="5485320" cy="3085200"/>
          </a:xfrm>
          <a:prstGeom prst="rect">
            <a:avLst/>
          </a:prstGeom>
          <a:ln w="0">
            <a:noFill/>
          </a:ln>
        </p:spPr>
      </p:sp>
      <p:sp>
        <p:nvSpPr>
          <p:cNvPr id="44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By default messages will be discarded that exceeded the time to live. It is possible to set </a:t>
            </a:r>
            <a:r>
              <a:rPr b="0" lang="en-US" sz="1200" spc="-1" strike="noStrike">
                <a:solidFill>
                  <a:srgbClr val="267f99"/>
                </a:solidFill>
                <a:latin typeface="Consolas"/>
              </a:rPr>
              <a:t>CreateQueueOptions</a:t>
            </a:r>
            <a:r>
              <a:rPr b="0" lang="en-US" sz="2000" spc="-1" strike="noStrike">
                <a:latin typeface="Consolas"/>
              </a:rPr>
              <a:t>.DeadLetteringOnMessageExpiration or CreateSubscriptionOptions.DeadLetteringOnMessageExpiration and then they will be deadlettered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46" name="PlaceHolder 3"/>
          <p:cNvSpPr>
            <a:spLocks noGrp="1"/>
          </p:cNvSpPr>
          <p:nvPr>
            <p:ph type="sldNum" idx="4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DC247F0-2407-4B5D-93DF-C79971ED6B3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ldImg"/>
          </p:nvPr>
        </p:nvSpPr>
        <p:spPr>
          <a:xfrm>
            <a:off x="685800" y="1143000"/>
            <a:ext cx="5485320" cy="3085200"/>
          </a:xfrm>
          <a:prstGeom prst="rect">
            <a:avLst/>
          </a:prstGeom>
          <a:ln w="0">
            <a:noFill/>
          </a:ln>
        </p:spPr>
      </p:sp>
      <p:sp>
        <p:nvSpPr>
          <p:cNvPr id="44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Reasons for deadlettering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TimeToLive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MaxDeliveryCount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Errors while processing subscription rules when CreateSubscriptionOptions.DeadLetteringOnFilterEvaluationExceptions is set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In Forwarding or SendVia scenarios which we’ll talk about later</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Every queue has essentially 4 queues (maybe you remember the SubQueue enum I showed in the beginning)</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queue/$DeadLetterQueue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queue/$Transfer/$DeadLetterQueue</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449" name="PlaceHolder 3"/>
          <p:cNvSpPr>
            <a:spLocks noGrp="1"/>
          </p:cNvSpPr>
          <p:nvPr>
            <p:ph type="sldNum" idx="4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F922A18-17C1-4D1D-91F0-FF583F7DAA4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685800" y="1143000"/>
            <a:ext cx="5485320" cy="3085200"/>
          </a:xfrm>
          <a:prstGeom prst="rect">
            <a:avLst/>
          </a:prstGeom>
          <a:ln w="0">
            <a:noFill/>
          </a:ln>
        </p:spPr>
      </p:sp>
      <p:sp>
        <p:nvSpPr>
          <p:cNvPr id="36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Basic</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Shared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256 KB messages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Only queues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5 cents per million operations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Standard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Shared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256 KB messages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Queues and Topics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9.81 USD per 13 million operations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Queues and Topics default 1 GB size (max 5 GB), with partitioning this can go to 80 GB with 16 partitions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Small charges after first 1k connections a month</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Premium (recommended)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Dedicated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1024 KB messages (up to 100 MB)</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Message operations unlimited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677 USD per month per messaging unit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GB" sz="1200" spc="-1" strike="noStrike">
                <a:solidFill>
                  <a:srgbClr val="000000"/>
                </a:solidFill>
                <a:latin typeface="+mn-lt"/>
                <a:ea typeface="+mn-ea"/>
              </a:rPr>
              <a:t>You can purchase 1, 2, 4, 8 or 16 messaging units for each Service Bus Premium namespace. A single workload or entity can span multiple messaging units and the number of messaging units can be changed at will. Billed per hour, supports auto scaling in both direction</a:t>
            </a:r>
            <a:endParaRPr b="0" lang="en-US" sz="12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No partitioned queues and topics but 80 GB queues and topics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No express entities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Connections included</a:t>
            </a:r>
            <a:endParaRPr b="0" lang="en-US" sz="2000" spc="-1" strike="noStrike">
              <a:latin typeface="Arial"/>
            </a:endParaRPr>
          </a:p>
        </p:txBody>
      </p:sp>
      <p:sp>
        <p:nvSpPr>
          <p:cNvPr id="365" name="PlaceHolder 3"/>
          <p:cNvSpPr>
            <a:spLocks noGrp="1"/>
          </p:cNvSpPr>
          <p:nvPr>
            <p:ph type="sldNum" idx="1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58BF065-E2A7-4C6A-B57D-D7F2769403A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685800" y="1143000"/>
            <a:ext cx="5485320" cy="3085200"/>
          </a:xfrm>
          <a:prstGeom prst="rect">
            <a:avLst/>
          </a:prstGeom>
          <a:ln w="0">
            <a:noFill/>
          </a:ln>
        </p:spPr>
      </p:sp>
      <p:sp>
        <p:nvSpPr>
          <p:cNvPr id="45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Notice the counter in the middle represents the deadletter count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52" name="PlaceHolder 3"/>
          <p:cNvSpPr>
            <a:spLocks noGrp="1"/>
          </p:cNvSpPr>
          <p:nvPr>
            <p:ph type="sldNum" idx="4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82D4A9B-E654-44F7-B623-A63A8700599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685800" y="1143000"/>
            <a:ext cx="5485320" cy="3085200"/>
          </a:xfrm>
          <a:prstGeom prst="rect">
            <a:avLst/>
          </a:prstGeom>
          <a:ln w="0">
            <a:noFill/>
          </a:ln>
        </p:spPr>
      </p:sp>
      <p:sp>
        <p:nvSpPr>
          <p:cNvPr id="45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Forwarding is a concept that allows entities to be connected together and act as forwarding entities, so themselves are not really managing messages anymore but forward all messages under certain conditions to the next entity.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Messages will be sent to the transfer dead-letter queue under the following conditions: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 A message passes through more than 4 queues or topics that are chained together.</a:t>
            </a:r>
            <a:endParaRPr b="0" lang="en-US" sz="2000" spc="-1" strike="noStrike">
              <a:latin typeface="Arial"/>
            </a:endParaRPr>
          </a:p>
          <a:p>
            <a:pPr marL="216000" indent="-216000">
              <a:lnSpc>
                <a:spcPct val="100000"/>
              </a:lnSpc>
              <a:buNone/>
              <a:tabLst>
                <a:tab algn="l" pos="0"/>
              </a:tabLst>
            </a:pPr>
            <a:r>
              <a:rPr b="0" lang="en-US" sz="2000" spc="-1" strike="noStrike">
                <a:latin typeface="Arial"/>
              </a:rPr>
              <a:t>- The destination queue or topic is disabled or deleted.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The destination queue or topic exceeds the maximum entity size.</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Very powerful in combination with subscriptions to build hierarchies.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1200" spc="-1" strike="noStrike">
                <a:solidFill>
                  <a:srgbClr val="000000"/>
                </a:solidFill>
                <a:latin typeface="+mn-lt"/>
                <a:ea typeface="+mn-ea"/>
              </a:rPr>
              <a:t>Service Bus bills one operation for each forwarded message.</a:t>
            </a:r>
            <a:endParaRPr b="0" lang="en-US" sz="1200" spc="-1" strike="noStrike">
              <a:latin typeface="Arial"/>
            </a:endParaRPr>
          </a:p>
        </p:txBody>
      </p:sp>
      <p:sp>
        <p:nvSpPr>
          <p:cNvPr id="455" name="PlaceHolder 3"/>
          <p:cNvSpPr>
            <a:spLocks noGrp="1"/>
          </p:cNvSpPr>
          <p:nvPr>
            <p:ph type="sldNum" idx="4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21FA3E6-673B-4DBF-9AAC-8721D513351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685800" y="1143000"/>
            <a:ext cx="5485320" cy="3085200"/>
          </a:xfrm>
          <a:prstGeom prst="rect">
            <a:avLst/>
          </a:prstGeom>
          <a:ln w="0">
            <a:noFill/>
          </a:ln>
        </p:spPr>
      </p:sp>
      <p:sp>
        <p:nvSpPr>
          <p:cNvPr id="45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send a message to hop4</a:t>
            </a:r>
            <a:endParaRPr b="0" lang="en-US" sz="2000" spc="-1" strike="noStrike">
              <a:latin typeface="Arial"/>
            </a:endParaRPr>
          </a:p>
        </p:txBody>
      </p:sp>
      <p:sp>
        <p:nvSpPr>
          <p:cNvPr id="458" name="PlaceHolder 3"/>
          <p:cNvSpPr>
            <a:spLocks noGrp="1"/>
          </p:cNvSpPr>
          <p:nvPr>
            <p:ph type="sldNum" idx="4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F1B9A12-1904-4354-8B61-A66A535BAFC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685800" y="1143000"/>
            <a:ext cx="5485320" cy="3085200"/>
          </a:xfrm>
          <a:prstGeom prst="rect">
            <a:avLst/>
          </a:prstGeom>
          <a:ln w="0">
            <a:noFill/>
          </a:ln>
        </p:spPr>
      </p:sp>
      <p:sp>
        <p:nvSpPr>
          <p:cNvPr id="46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461" name="PlaceHolder 3"/>
          <p:cNvSpPr>
            <a:spLocks noGrp="1"/>
          </p:cNvSpPr>
          <p:nvPr>
            <p:ph type="sldNum" idx="4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EE73FEF-A67B-488B-B1E1-2775BCE54C0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sldImg"/>
          </p:nvPr>
        </p:nvSpPr>
        <p:spPr>
          <a:xfrm>
            <a:off x="685800" y="1143000"/>
            <a:ext cx="5485320" cy="3085200"/>
          </a:xfrm>
          <a:prstGeom prst="rect">
            <a:avLst/>
          </a:prstGeom>
          <a:ln w="0">
            <a:noFill/>
          </a:ln>
        </p:spPr>
      </p:sp>
      <p:sp>
        <p:nvSpPr>
          <p:cNvPr id="46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message was successfully consumed</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setup forwarding from Hop0 to Hop</a:t>
            </a:r>
            <a:endParaRPr b="0" lang="en-US" sz="2000" spc="-1" strike="noStrike">
              <a:latin typeface="Arial"/>
            </a:endParaRPr>
          </a:p>
        </p:txBody>
      </p:sp>
      <p:sp>
        <p:nvSpPr>
          <p:cNvPr id="464" name="PlaceHolder 3"/>
          <p:cNvSpPr>
            <a:spLocks noGrp="1"/>
          </p:cNvSpPr>
          <p:nvPr>
            <p:ph type="sldNum" idx="4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B2B8D14-C556-49C8-AC03-76D67BC8CB2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sldImg"/>
          </p:nvPr>
        </p:nvSpPr>
        <p:spPr>
          <a:xfrm>
            <a:off x="685800" y="1143000"/>
            <a:ext cx="5485320" cy="3085200"/>
          </a:xfrm>
          <a:prstGeom prst="rect">
            <a:avLst/>
          </a:prstGeom>
          <a:ln w="0">
            <a:noFill/>
          </a:ln>
        </p:spPr>
      </p:sp>
      <p:sp>
        <p:nvSpPr>
          <p:cNvPr id="46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Now it is no longer possible to receive messages from Hop0 since it has become a forwarding only entity</a:t>
            </a:r>
            <a:endParaRPr b="0" lang="en-US" sz="2000" spc="-1" strike="noStrike">
              <a:latin typeface="Arial"/>
            </a:endParaRPr>
          </a:p>
        </p:txBody>
      </p:sp>
      <p:sp>
        <p:nvSpPr>
          <p:cNvPr id="467" name="PlaceHolder 3"/>
          <p:cNvSpPr>
            <a:spLocks noGrp="1"/>
          </p:cNvSpPr>
          <p:nvPr>
            <p:ph type="sldNum" idx="4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2B9918D-7088-483A-B238-7EEBC542C9C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sldImg"/>
          </p:nvPr>
        </p:nvSpPr>
        <p:spPr>
          <a:xfrm>
            <a:off x="685800" y="1143000"/>
            <a:ext cx="5485320" cy="3085200"/>
          </a:xfrm>
          <a:prstGeom prst="rect">
            <a:avLst/>
          </a:prstGeom>
          <a:ln w="0">
            <a:noFill/>
          </a:ln>
        </p:spPr>
      </p:sp>
      <p:sp>
        <p:nvSpPr>
          <p:cNvPr id="46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message now landed in the DLQ of Hop 0 because it has reached the maximum amount of hops a message is allowed to travel, remember that number is 4 hops. Fun fact, we built for NServiceBus a topology that allowed existing customers to seamlessly migrate from a previously topology to a forwarding enabled topology (which I explain in more depth later) and we relied on the max hop count being four but it turned out Azure Service Bus had a bug in the implementation (not in the client, in the service) and the team ended up rolling out a global wide change over Christmas period for us :D (thanks to Sean Feldman’s magical arm twisting capabilities ;))</a:t>
            </a:r>
            <a:endParaRPr b="0" lang="en-US" sz="2000" spc="-1" strike="noStrike">
              <a:latin typeface="Arial"/>
            </a:endParaRPr>
          </a:p>
        </p:txBody>
      </p:sp>
      <p:sp>
        <p:nvSpPr>
          <p:cNvPr id="470" name="PlaceHolder 3"/>
          <p:cNvSpPr>
            <a:spLocks noGrp="1"/>
          </p:cNvSpPr>
          <p:nvPr>
            <p:ph type="sldNum" idx="4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47271AE-D9C3-4415-BAFF-2DCEDBF2AE7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685800" y="1143000"/>
            <a:ext cx="5485320" cy="3085200"/>
          </a:xfrm>
          <a:prstGeom prst="rect">
            <a:avLst/>
          </a:prstGeom>
          <a:ln w="0">
            <a:noFill/>
          </a:ln>
        </p:spPr>
      </p:sp>
      <p:sp>
        <p:nvSpPr>
          <p:cNvPr id="47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In contrast to queues, in which each message is processed by a single consumer, </a:t>
            </a:r>
            <a:r>
              <a:rPr b="0" i="1" lang="en-GB" sz="1200" spc="-1" strike="noStrike">
                <a:solidFill>
                  <a:srgbClr val="000000"/>
                </a:solidFill>
                <a:latin typeface="+mn-lt"/>
                <a:ea typeface="+mn-ea"/>
              </a:rPr>
              <a:t>topics</a:t>
            </a:r>
            <a:r>
              <a:rPr b="0" lang="en-GB" sz="1200" spc="-1" strike="noStrike">
                <a:solidFill>
                  <a:srgbClr val="000000"/>
                </a:solidFill>
                <a:latin typeface="+mn-lt"/>
                <a:ea typeface="+mn-ea"/>
              </a:rPr>
              <a:t> and </a:t>
            </a:r>
            <a:r>
              <a:rPr b="0" i="1" lang="en-GB" sz="1200" spc="-1" strike="noStrike">
                <a:solidFill>
                  <a:srgbClr val="000000"/>
                </a:solidFill>
                <a:latin typeface="+mn-lt"/>
                <a:ea typeface="+mn-ea"/>
              </a:rPr>
              <a:t>subscriptions</a:t>
            </a:r>
            <a:r>
              <a:rPr b="0" lang="en-GB" sz="1200" spc="-1" strike="noStrike">
                <a:solidFill>
                  <a:srgbClr val="000000"/>
                </a:solidFill>
                <a:latin typeface="+mn-lt"/>
                <a:ea typeface="+mn-ea"/>
              </a:rPr>
              <a:t> provide a one-to-many form of communication, in a </a:t>
            </a:r>
            <a:r>
              <a:rPr b="0" i="1" lang="en-GB" sz="1200" spc="-1" strike="noStrike">
                <a:solidFill>
                  <a:srgbClr val="000000"/>
                </a:solidFill>
                <a:latin typeface="+mn-lt"/>
                <a:ea typeface="+mn-ea"/>
              </a:rPr>
              <a:t>publish/subscribe</a:t>
            </a:r>
            <a:r>
              <a:rPr b="0" lang="en-GB" sz="1200" spc="-1" strike="noStrike">
                <a:solidFill>
                  <a:srgbClr val="000000"/>
                </a:solidFill>
                <a:latin typeface="+mn-lt"/>
                <a:ea typeface="+mn-ea"/>
              </a:rPr>
              <a:t> pattern. Useful for scaling to large numbers of recipients, each published message is made available to each subscription registered with the topic. </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Senders only knows Topics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Receivers only know about Subscriptions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Subscriptions have Filters (rules) and Actions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Rules evaluated using OR (SQL) or AND (Correlation) logic</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473" name="PlaceHolder 3"/>
          <p:cNvSpPr>
            <a:spLocks noGrp="1"/>
          </p:cNvSpPr>
          <p:nvPr>
            <p:ph type="sldNum" idx="4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148E013-538D-41D7-A890-2309B4D8B93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685800" y="1143000"/>
            <a:ext cx="5485320" cy="3085200"/>
          </a:xfrm>
          <a:prstGeom prst="rect">
            <a:avLst/>
          </a:prstGeom>
          <a:ln w="0">
            <a:noFill/>
          </a:ln>
        </p:spPr>
      </p:sp>
      <p:sp>
        <p:nvSpPr>
          <p:cNvPr id="47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b="0" lang="en-US" sz="1200" spc="-1" strike="noStrike">
              <a:latin typeface="Arial"/>
            </a:endParaRPr>
          </a:p>
        </p:txBody>
      </p:sp>
      <p:sp>
        <p:nvSpPr>
          <p:cNvPr id="476" name="PlaceHolder 3"/>
          <p:cNvSpPr>
            <a:spLocks noGrp="1"/>
          </p:cNvSpPr>
          <p:nvPr>
            <p:ph type="sldNum" idx="5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1F1D6D7-9267-4DD4-8A15-053BB82E7B6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685800" y="1143000"/>
            <a:ext cx="5485320" cy="3085200"/>
          </a:xfrm>
          <a:prstGeom prst="rect">
            <a:avLst/>
          </a:prstGeom>
          <a:ln w="0">
            <a:noFill/>
          </a:ln>
        </p:spPr>
      </p:sp>
      <p:sp>
        <p:nvSpPr>
          <p:cNvPr id="47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latin typeface="Arial"/>
              </a:rPr>
              <a:t>Boolean filters - The TrueFilter and FalseFilter either cause all arriving messages (true) or none of the arriving messages (false) to be selected for the subscription.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SQL Filters - A SqlFilter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Correlation Filters - A CorrelationFilter holds a set of conditions that are matched against one or more of an arriving message's user and system properties. A common use is to match against the CorrelationId property, but the application can also choose to match against ContentType, Subject, MessageId, ReplyTo, ReplyToSessionId, SessionId,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b="0" lang="en-US" sz="2000" spc="-1" strike="noStrike">
              <a:latin typeface="Arial"/>
            </a:endParaRPr>
          </a:p>
        </p:txBody>
      </p:sp>
      <p:sp>
        <p:nvSpPr>
          <p:cNvPr id="479" name="PlaceHolder 3"/>
          <p:cNvSpPr>
            <a:spLocks noGrp="1"/>
          </p:cNvSpPr>
          <p:nvPr>
            <p:ph type="sldNum" idx="5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D5A754F-239A-4107-A674-CCD7254E1E7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685800" y="1143000"/>
            <a:ext cx="5485320" cy="3085200"/>
          </a:xfrm>
          <a:prstGeom prst="rect">
            <a:avLst/>
          </a:prstGeom>
          <a:ln w="0">
            <a:noFill/>
          </a:ln>
        </p:spPr>
      </p:sp>
      <p:sp>
        <p:nvSpPr>
          <p:cNvPr id="36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bring some messages into the broker shall we.</a:t>
            </a:r>
            <a:endParaRPr b="0" lang="en-US" sz="2000" spc="-1" strike="noStrike">
              <a:latin typeface="Arial"/>
            </a:endParaRPr>
          </a:p>
        </p:txBody>
      </p:sp>
      <p:sp>
        <p:nvSpPr>
          <p:cNvPr id="368" name="PlaceHolder 3"/>
          <p:cNvSpPr>
            <a:spLocks noGrp="1"/>
          </p:cNvSpPr>
          <p:nvPr>
            <p:ph type="sldNum" idx="1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306DFB4-AE56-4A34-ABAF-DC2958E26A0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685800" y="1143000"/>
            <a:ext cx="5485320" cy="3085200"/>
          </a:xfrm>
          <a:prstGeom prst="rect">
            <a:avLst/>
          </a:prstGeom>
          <a:ln w="0">
            <a:noFill/>
          </a:ln>
        </p:spPr>
      </p:sp>
      <p:sp>
        <p:nvSpPr>
          <p:cNvPr id="48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To tease my polish colleagues I’m going to degrade swiss francs to Zloty (guess which is the more powerful currency ;)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(Swiss national bank decoupled in 2015 the swiss franc from the euro which creates a huge currency market disaster, some polish people had deposited saving in Swiss banks in swiss francs…). Now a few years later we can laugh about this but at time that wasn’t fun. I was actually also affected. On one day I lost 30% of my yearly income due to the CHF to USD drop, just like that. </a:t>
            </a:r>
            <a:endParaRPr b="0" lang="en-US" sz="2000" spc="-1" strike="noStrike">
              <a:latin typeface="Arial"/>
            </a:endParaRPr>
          </a:p>
        </p:txBody>
      </p:sp>
      <p:sp>
        <p:nvSpPr>
          <p:cNvPr id="482" name="PlaceHolder 3"/>
          <p:cNvSpPr>
            <a:spLocks noGrp="1"/>
          </p:cNvSpPr>
          <p:nvPr>
            <p:ph type="sldNum" idx="5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79E00F2-4122-44AA-93A6-A53BD16E86C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sldImg"/>
          </p:nvPr>
        </p:nvSpPr>
        <p:spPr>
          <a:xfrm>
            <a:off x="685800" y="1143000"/>
            <a:ext cx="5485320" cy="3085200"/>
          </a:xfrm>
          <a:prstGeom prst="rect">
            <a:avLst/>
          </a:prstGeom>
          <a:ln w="0">
            <a:noFill/>
          </a:ln>
        </p:spPr>
      </p:sp>
      <p:sp>
        <p:nvSpPr>
          <p:cNvPr id="48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check the alwaysInRush label</a:t>
            </a:r>
            <a:endParaRPr b="0" lang="en-US" sz="2000" spc="-1" strike="noStrike">
              <a:latin typeface="Arial"/>
            </a:endParaRPr>
          </a:p>
        </p:txBody>
      </p:sp>
      <p:sp>
        <p:nvSpPr>
          <p:cNvPr id="485" name="PlaceHolder 3"/>
          <p:cNvSpPr>
            <a:spLocks noGrp="1"/>
          </p:cNvSpPr>
          <p:nvPr>
            <p:ph type="sldNum" idx="5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B759F16-C99F-4FDE-BB26-F2196DD56B1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685800" y="1143000"/>
            <a:ext cx="5485320" cy="3085200"/>
          </a:xfrm>
          <a:prstGeom prst="rect">
            <a:avLst/>
          </a:prstGeom>
          <a:ln w="0">
            <a:noFill/>
          </a:ln>
        </p:spPr>
      </p:sp>
      <p:sp>
        <p:nvSpPr>
          <p:cNvPr id="48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NServiceBus uses SQL Rules to match the enclosed message type with a like SQL filter</a:t>
            </a:r>
            <a:endParaRPr b="0" lang="en-US" sz="2000" spc="-1" strike="noStrike">
              <a:latin typeface="Arial"/>
            </a:endParaRPr>
          </a:p>
        </p:txBody>
      </p:sp>
      <p:sp>
        <p:nvSpPr>
          <p:cNvPr id="488" name="PlaceHolder 3"/>
          <p:cNvSpPr>
            <a:spLocks noGrp="1"/>
          </p:cNvSpPr>
          <p:nvPr>
            <p:ph type="sldNum" idx="5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E55DBAE-0BB0-4564-8004-80809C236F8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sldImg"/>
          </p:nvPr>
        </p:nvSpPr>
        <p:spPr>
          <a:xfrm>
            <a:off x="685800" y="1143000"/>
            <a:ext cx="5485320" cy="3085200"/>
          </a:xfrm>
          <a:prstGeom prst="rect">
            <a:avLst/>
          </a:prstGeom>
          <a:ln w="0">
            <a:noFill/>
          </a:ln>
        </p:spPr>
      </p:sp>
      <p:sp>
        <p:nvSpPr>
          <p:cNvPr id="49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All filters evaluate message properties. Filters cannot evaluate the message body.</a:t>
            </a:r>
            <a:endParaRPr b="0" lang="en-US" sz="1200" spc="-1" strike="noStrike">
              <a:latin typeface="Arial"/>
            </a:endParaRPr>
          </a:p>
          <a:p>
            <a:pPr marL="216000" indent="-216000">
              <a:lnSpc>
                <a:spcPct val="100000"/>
              </a:lnSpc>
              <a:buNone/>
              <a:tabLst>
                <a:tab algn="l" pos="0"/>
              </a:tabLst>
            </a:pPr>
            <a:r>
              <a:rPr b="0" lang="en-GB" sz="1200" spc="-1" strike="noStrike">
                <a:solidFill>
                  <a:srgbClr val="000000"/>
                </a:solidFill>
                <a:latin typeface="+mn-lt"/>
                <a:ea typeface="+mn-ea"/>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491" name="PlaceHolder 3"/>
          <p:cNvSpPr>
            <a:spLocks noGrp="1"/>
          </p:cNvSpPr>
          <p:nvPr>
            <p:ph type="sldNum" idx="5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4FAB33B-C529-4EA7-915F-8E1F2C947CF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685800" y="1143000"/>
            <a:ext cx="5485320" cy="3085200"/>
          </a:xfrm>
          <a:prstGeom prst="rect">
            <a:avLst/>
          </a:prstGeom>
          <a:ln w="0">
            <a:noFill/>
          </a:ln>
        </p:spPr>
      </p:sp>
      <p:sp>
        <p:nvSpPr>
          <p:cNvPr id="49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Unless you combine pubsub with forwarding to create rich topologies!</a:t>
            </a:r>
            <a:endParaRPr b="0" lang="en-US" sz="2000" spc="-1" strike="noStrike">
              <a:latin typeface="Arial"/>
            </a:endParaRPr>
          </a:p>
        </p:txBody>
      </p:sp>
      <p:sp>
        <p:nvSpPr>
          <p:cNvPr id="494" name="PlaceHolder 3"/>
          <p:cNvSpPr>
            <a:spLocks noGrp="1"/>
          </p:cNvSpPr>
          <p:nvPr>
            <p:ph type="sldNum" idx="5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DA2E33D-F82F-4BB3-A1B1-09D02249522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685800" y="1143000"/>
            <a:ext cx="5485320" cy="3085200"/>
          </a:xfrm>
          <a:prstGeom prst="rect">
            <a:avLst/>
          </a:prstGeom>
          <a:ln w="0">
            <a:noFill/>
          </a:ln>
        </p:spPr>
      </p:sp>
      <p:sp>
        <p:nvSpPr>
          <p:cNvPr id="49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So let’s see how we can combine Topics, Rules and Subscriptions together with forwarding.</a:t>
            </a:r>
            <a:endParaRPr b="0" lang="en-US" sz="2000" spc="-1" strike="noStrike">
              <a:latin typeface="Arial"/>
            </a:endParaRPr>
          </a:p>
        </p:txBody>
      </p:sp>
      <p:sp>
        <p:nvSpPr>
          <p:cNvPr id="497" name="PlaceHolder 3"/>
          <p:cNvSpPr>
            <a:spLocks noGrp="1"/>
          </p:cNvSpPr>
          <p:nvPr>
            <p:ph type="sldNum" idx="5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1E6F8C5-2DAE-4CBC-985E-893DF93B87B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685800" y="1143000"/>
            <a:ext cx="5485320" cy="3085200"/>
          </a:xfrm>
          <a:prstGeom prst="rect">
            <a:avLst/>
          </a:prstGeom>
          <a:ln w="0">
            <a:noFill/>
          </a:ln>
        </p:spPr>
      </p:sp>
      <p:sp>
        <p:nvSpPr>
          <p:cNvPr id="49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So instead of receiving on every subscription we manage (and even if it is just one) we can configure forwarding on the subscriptions to forward messages into the input queue. While we pay an operation per forwarding in total this approach is still better because we have less moving parts to manage. For example with the subscriptions being virtual queues we would need to have an active receiver on every subscription and on the input queue plus manage the quotas, deadletter queues etc.</a:t>
            </a:r>
            <a:endParaRPr b="0" lang="en-US" sz="2000" spc="-1" strike="noStrike">
              <a:latin typeface="Arial"/>
            </a:endParaRPr>
          </a:p>
        </p:txBody>
      </p:sp>
      <p:sp>
        <p:nvSpPr>
          <p:cNvPr id="500" name="PlaceHolder 3"/>
          <p:cNvSpPr>
            <a:spLocks noGrp="1"/>
          </p:cNvSpPr>
          <p:nvPr>
            <p:ph type="sldNum" idx="5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C617E9C-CF2A-4DB9-B096-4CA96F56FC8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685800" y="1143000"/>
            <a:ext cx="5485320" cy="3085200"/>
          </a:xfrm>
          <a:prstGeom prst="rect">
            <a:avLst/>
          </a:prstGeom>
          <a:ln w="0">
            <a:noFill/>
          </a:ln>
        </p:spPr>
      </p:sp>
      <p:sp>
        <p:nvSpPr>
          <p:cNvPr id="37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ServiceBusClient is the center of gravity where things start</a:t>
            </a:r>
            <a:endParaRPr b="0" lang="en-US" sz="2000" spc="-1" strike="noStrike">
              <a:latin typeface="Arial"/>
            </a:endParaRPr>
          </a:p>
          <a:p>
            <a:pPr marL="216000" indent="-216000">
              <a:lnSpc>
                <a:spcPct val="100000"/>
              </a:lnSpc>
              <a:buNone/>
              <a:tabLst>
                <a:tab algn="l" pos="0"/>
              </a:tabLst>
            </a:pPr>
            <a:r>
              <a:rPr b="0" lang="en-US" sz="2000" spc="-1" strike="noStrike">
                <a:latin typeface="Arial"/>
              </a:rPr>
              <a:t>Using here new C# 8 await using syntax which is supported by the new client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Using here a connection string based approach for simplicity. Things like managed identity are also supported</a:t>
            </a:r>
            <a:endParaRPr b="0" lang="en-US" sz="2000" spc="-1" strike="noStrike">
              <a:latin typeface="Arial"/>
            </a:endParaRPr>
          </a:p>
          <a:p>
            <a:pPr marL="216000" indent="-216000">
              <a:lnSpc>
                <a:spcPct val="100000"/>
              </a:lnSpc>
              <a:buNone/>
              <a:tabLst>
                <a:tab algn="l" pos="0"/>
              </a:tabLst>
            </a:pPr>
            <a:r>
              <a:rPr b="0" lang="en-US" sz="2000" spc="-1" strike="noStrike">
                <a:latin typeface="Arial"/>
              </a:rPr>
              <a:t>ServiceBusMessage accepts strings and other payload types. For high perf scenarios this SDK version also supports ReadonlyMemory&lt;byte&gt;</a:t>
            </a:r>
            <a:endParaRPr b="0" lang="en-US" sz="2000" spc="-1" strike="noStrike">
              <a:latin typeface="Arial"/>
            </a:endParaRPr>
          </a:p>
        </p:txBody>
      </p:sp>
      <p:sp>
        <p:nvSpPr>
          <p:cNvPr id="371" name="PlaceHolder 3"/>
          <p:cNvSpPr>
            <a:spLocks noGrp="1"/>
          </p:cNvSpPr>
          <p:nvPr>
            <p:ph type="sldNum" idx="1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27F7180-45BF-4F0C-BFFF-B1A7B62FF71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685800" y="1143000"/>
            <a:ext cx="5485320" cy="3085200"/>
          </a:xfrm>
          <a:prstGeom prst="rect">
            <a:avLst/>
          </a:prstGeom>
          <a:ln w="0">
            <a:noFill/>
          </a:ln>
        </p:spPr>
      </p:sp>
      <p:sp>
        <p:nvSpPr>
          <p:cNvPr id="50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Like before with a slight twist</a:t>
            </a:r>
            <a:endParaRPr b="0" lang="en-US" sz="2000" spc="-1" strike="noStrike">
              <a:latin typeface="Arial"/>
            </a:endParaRPr>
          </a:p>
        </p:txBody>
      </p:sp>
      <p:sp>
        <p:nvSpPr>
          <p:cNvPr id="503" name="PlaceHolder 3"/>
          <p:cNvSpPr>
            <a:spLocks noGrp="1"/>
          </p:cNvSpPr>
          <p:nvPr>
            <p:ph type="sldNum" idx="5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47DBA8B-9EE5-4069-B9EB-83E4084CB01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685800" y="1143000"/>
            <a:ext cx="5485320" cy="3085200"/>
          </a:xfrm>
          <a:prstGeom prst="rect">
            <a:avLst/>
          </a:prstGeom>
          <a:ln w="0">
            <a:noFill/>
          </a:ln>
        </p:spPr>
      </p:sp>
      <p:sp>
        <p:nvSpPr>
          <p:cNvPr id="50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run this. Very unspectacular. Things just arrive in the input queue :D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how it looks like with the Service Bus Explorer</a:t>
            </a:r>
            <a:endParaRPr b="0" lang="en-US" sz="2000" spc="-1" strike="noStrike">
              <a:latin typeface="Arial"/>
            </a:endParaRPr>
          </a:p>
        </p:txBody>
      </p:sp>
      <p:sp>
        <p:nvSpPr>
          <p:cNvPr id="506" name="PlaceHolder 3"/>
          <p:cNvSpPr>
            <a:spLocks noGrp="1"/>
          </p:cNvSpPr>
          <p:nvPr>
            <p:ph type="sldNum" idx="6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A4B24D6-D649-4419-86C7-9CDF1CC8A2C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685800" y="1143000"/>
            <a:ext cx="5485320" cy="3085200"/>
          </a:xfrm>
          <a:prstGeom prst="rect">
            <a:avLst/>
          </a:prstGeom>
          <a:ln w="0">
            <a:noFill/>
          </a:ln>
        </p:spPr>
      </p:sp>
      <p:sp>
        <p:nvSpPr>
          <p:cNvPr id="50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Both subscriptions are empty and all the messages arrived in the input queue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have a quick look at the messages and see if the rule actions got still applied</a:t>
            </a:r>
            <a:endParaRPr b="0" lang="en-US" sz="2000" spc="-1" strike="noStrike">
              <a:latin typeface="Arial"/>
            </a:endParaRPr>
          </a:p>
        </p:txBody>
      </p:sp>
      <p:sp>
        <p:nvSpPr>
          <p:cNvPr id="509" name="PlaceHolder 3"/>
          <p:cNvSpPr>
            <a:spLocks noGrp="1"/>
          </p:cNvSpPr>
          <p:nvPr>
            <p:ph type="sldNum" idx="6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7ABBD49-BA22-48DD-9E06-598946AC1DC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685800" y="1143000"/>
            <a:ext cx="5485320" cy="3085200"/>
          </a:xfrm>
          <a:prstGeom prst="rect">
            <a:avLst/>
          </a:prstGeom>
          <a:ln w="0">
            <a:noFill/>
          </a:ln>
        </p:spPr>
      </p:sp>
      <p:sp>
        <p:nvSpPr>
          <p:cNvPr id="51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Indeed even my silly currency conversion still works</a:t>
            </a:r>
            <a:endParaRPr b="0" lang="en-US" sz="2000" spc="-1" strike="noStrike">
              <a:latin typeface="Arial"/>
            </a:endParaRPr>
          </a:p>
        </p:txBody>
      </p:sp>
      <p:sp>
        <p:nvSpPr>
          <p:cNvPr id="512" name="PlaceHolder 3"/>
          <p:cNvSpPr>
            <a:spLocks noGrp="1"/>
          </p:cNvSpPr>
          <p:nvPr>
            <p:ph type="sldNum" idx="6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F3E77D4-3403-4B30-AA5A-62FA36C87A2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685800" y="1143000"/>
            <a:ext cx="5485320" cy="3085200"/>
          </a:xfrm>
          <a:prstGeom prst="rect">
            <a:avLst/>
          </a:prstGeom>
          <a:ln w="0">
            <a:noFill/>
          </a:ln>
        </p:spPr>
      </p:sp>
      <p:sp>
        <p:nvSpPr>
          <p:cNvPr id="51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Unlike a batch, we have a group of messages to send, but not all messages are available as at the same time.</a:t>
            </a:r>
            <a:endParaRPr b="0" lang="en-US" sz="2000" spc="-1" strike="noStrike">
              <a:latin typeface="Arial"/>
            </a:endParaRPr>
          </a:p>
          <a:p>
            <a:pPr marL="216000" indent="-216000">
              <a:lnSpc>
                <a:spcPct val="100000"/>
              </a:lnSpc>
              <a:buNone/>
              <a:tabLst>
                <a:tab algn="l" pos="0"/>
              </a:tabLst>
            </a:pPr>
            <a:r>
              <a:rPr b="0" lang="en-CA" sz="2000" spc="-1" strike="noStrike">
                <a:latin typeface="Arial"/>
              </a:rPr>
              <a:t>We’d like to send messages in a transactional manner, ensuring that either all messages are sent successfully or they all rolled back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15" name="PlaceHolder 3"/>
          <p:cNvSpPr>
            <a:spLocks noGrp="1"/>
          </p:cNvSpPr>
          <p:nvPr>
            <p:ph type="sldNum" idx="6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4A1B07D-B7CA-4BCB-9061-C7852815B03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sldImg"/>
          </p:nvPr>
        </p:nvSpPr>
        <p:spPr>
          <a:xfrm>
            <a:off x="685800" y="1143000"/>
            <a:ext cx="5485320" cy="3085200"/>
          </a:xfrm>
          <a:prstGeom prst="rect">
            <a:avLst/>
          </a:prstGeom>
          <a:ln w="0">
            <a:noFill/>
          </a:ln>
        </p:spPr>
      </p:sp>
      <p:sp>
        <p:nvSpPr>
          <p:cNvPr id="51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can simply wrap the Send operations within a transaction scope that has the async flow option enabled. The send operations will automatically enlist in that transaction scope.</a:t>
            </a:r>
            <a:endParaRPr b="0" lang="en-US" sz="2000" spc="-1" strike="noStrike">
              <a:latin typeface="Arial"/>
            </a:endParaRPr>
          </a:p>
        </p:txBody>
      </p:sp>
      <p:sp>
        <p:nvSpPr>
          <p:cNvPr id="518" name="PlaceHolder 3"/>
          <p:cNvSpPr>
            <a:spLocks noGrp="1"/>
          </p:cNvSpPr>
          <p:nvPr>
            <p:ph type="sldNum" idx="6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AF0AEBD-8C43-4B4C-8615-C46A0BF938E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685800" y="1143000"/>
            <a:ext cx="5485320" cy="3085200"/>
          </a:xfrm>
          <a:prstGeom prst="rect">
            <a:avLst/>
          </a:prstGeom>
          <a:ln w="0">
            <a:noFill/>
          </a:ln>
        </p:spPr>
      </p:sp>
      <p:sp>
        <p:nvSpPr>
          <p:cNvPr id="52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During the first two send operations nothing is visible in the destination queue. Only after the transaction is completed things become visible</a:t>
            </a:r>
            <a:endParaRPr b="0" lang="en-US" sz="2000" spc="-1" strike="noStrike">
              <a:latin typeface="Arial"/>
            </a:endParaRPr>
          </a:p>
        </p:txBody>
      </p:sp>
      <p:sp>
        <p:nvSpPr>
          <p:cNvPr id="521" name="PlaceHolder 3"/>
          <p:cNvSpPr>
            <a:spLocks noGrp="1"/>
          </p:cNvSpPr>
          <p:nvPr>
            <p:ph type="sldNum" idx="6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EBCEC20-B741-4057-AE1E-BCE19385728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sldImg"/>
          </p:nvPr>
        </p:nvSpPr>
        <p:spPr>
          <a:xfrm>
            <a:off x="685800" y="1143000"/>
            <a:ext cx="5485320" cy="3085200"/>
          </a:xfrm>
          <a:prstGeom prst="rect">
            <a:avLst/>
          </a:prstGeom>
          <a:ln w="0">
            <a:noFill/>
          </a:ln>
        </p:spPr>
      </p:sp>
      <p:sp>
        <p:nvSpPr>
          <p:cNvPr id="52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Batching is a latency optimization technique and not a cost optimization technique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have a look what the latency to some of my closest datacenters is</a:t>
            </a:r>
            <a:endParaRPr b="0" lang="en-US" sz="2000" spc="-1" strike="noStrike">
              <a:latin typeface="Arial"/>
            </a:endParaRPr>
          </a:p>
        </p:txBody>
      </p:sp>
      <p:sp>
        <p:nvSpPr>
          <p:cNvPr id="524" name="PlaceHolder 3"/>
          <p:cNvSpPr>
            <a:spLocks noGrp="1"/>
          </p:cNvSpPr>
          <p:nvPr>
            <p:ph type="sldNum" idx="6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40BC23E-0381-470D-BA67-36BB20F6FC3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685800" y="1143000"/>
            <a:ext cx="5485320" cy="3085200"/>
          </a:xfrm>
          <a:prstGeom prst="rect">
            <a:avLst/>
          </a:prstGeom>
          <a:ln w="0">
            <a:noFill/>
          </a:ln>
        </p:spPr>
      </p:sp>
      <p:sp>
        <p:nvSpPr>
          <p:cNvPr id="52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20 ms average (although in real life averages are meaningless)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 effectively for every send takes 20 ms. When sending 10 messages it would take us 200 ms.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With batching we can send 10 messages with one call (although that one has slightly more data in it)</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how that works</a:t>
            </a:r>
            <a:endParaRPr b="0" lang="en-US" sz="2000" spc="-1" strike="noStrike">
              <a:latin typeface="Arial"/>
            </a:endParaRPr>
          </a:p>
        </p:txBody>
      </p:sp>
      <p:sp>
        <p:nvSpPr>
          <p:cNvPr id="527" name="PlaceHolder 3"/>
          <p:cNvSpPr>
            <a:spLocks noGrp="1"/>
          </p:cNvSpPr>
          <p:nvPr>
            <p:ph type="sldNum" idx="6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01A8DCE-C3BE-4884-8E86-4F1D0C5D63F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85320" cy="3085200"/>
          </a:xfrm>
          <a:prstGeom prst="rect">
            <a:avLst/>
          </a:prstGeom>
          <a:ln w="0">
            <a:noFill/>
          </a:ln>
        </p:spPr>
      </p:sp>
      <p:sp>
        <p:nvSpPr>
          <p:cNvPr id="37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374" name="PlaceHolder 3"/>
          <p:cNvSpPr>
            <a:spLocks noGrp="1"/>
          </p:cNvSpPr>
          <p:nvPr>
            <p:ph type="sldNum" idx="1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1D61BE7-DBFD-4D93-8166-0CD98C98EB5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sldImg"/>
          </p:nvPr>
        </p:nvSpPr>
        <p:spPr>
          <a:xfrm>
            <a:off x="685800" y="1143000"/>
            <a:ext cx="5485320" cy="3085200"/>
          </a:xfrm>
          <a:prstGeom prst="rect">
            <a:avLst/>
          </a:prstGeom>
          <a:ln w="0">
            <a:noFill/>
          </a:ln>
        </p:spPr>
      </p:sp>
      <p:sp>
        <p:nvSpPr>
          <p:cNvPr id="52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are restrictions though</a:t>
            </a:r>
            <a:endParaRPr b="0" lang="en-US" sz="2000" spc="-1" strike="noStrike">
              <a:latin typeface="Arial"/>
            </a:endParaRPr>
          </a:p>
        </p:txBody>
      </p:sp>
      <p:sp>
        <p:nvSpPr>
          <p:cNvPr id="530" name="PlaceHolder 3"/>
          <p:cNvSpPr>
            <a:spLocks noGrp="1"/>
          </p:cNvSpPr>
          <p:nvPr>
            <p:ph type="sldNum" idx="6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F56F3FE-C090-4B7C-8B87-239D4274DD5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685800" y="1143000"/>
            <a:ext cx="5485320" cy="3085200"/>
          </a:xfrm>
          <a:prstGeom prst="rect">
            <a:avLst/>
          </a:prstGeom>
          <a:ln w="0">
            <a:noFill/>
          </a:ln>
        </p:spPr>
      </p:sp>
      <p:sp>
        <p:nvSpPr>
          <p:cNvPr id="53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total batch size cannot exceed the maximum allowed message size on the tier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You cannot have more than 100 messages in an atomic batch (when using the atomic send approach I showed earlier)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If you don’t want to guess anymore use the dedicated batch API</a:t>
            </a:r>
            <a:endParaRPr b="0" lang="en-US" sz="2000" spc="-1" strike="noStrike">
              <a:latin typeface="Arial"/>
            </a:endParaRPr>
          </a:p>
        </p:txBody>
      </p:sp>
      <p:sp>
        <p:nvSpPr>
          <p:cNvPr id="533" name="PlaceHolder 3"/>
          <p:cNvSpPr>
            <a:spLocks noGrp="1"/>
          </p:cNvSpPr>
          <p:nvPr>
            <p:ph type="sldNum" idx="69"/>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29AA2AD-9FAA-4423-A639-F701DA3767E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sldImg"/>
          </p:nvPr>
        </p:nvSpPr>
        <p:spPr>
          <a:xfrm>
            <a:off x="685800" y="1143000"/>
            <a:ext cx="5485320" cy="3085200"/>
          </a:xfrm>
          <a:prstGeom prst="rect">
            <a:avLst/>
          </a:prstGeom>
          <a:ln w="0">
            <a:noFill/>
          </a:ln>
        </p:spPr>
      </p:sp>
      <p:sp>
        <p:nvSpPr>
          <p:cNvPr id="535"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number 4500 is deliberate. That is the total amount of messages you can send right now on the standard tier per batch even if the total message size is below the max message size. I’ve raised an issue about it and the team is discussing how to improve this situation in the SDK with information sent by the service bus itself. Stay tuned</a:t>
            </a:r>
            <a:endParaRPr b="0" lang="en-US" sz="2000" spc="-1" strike="noStrike">
              <a:latin typeface="Arial"/>
            </a:endParaRPr>
          </a:p>
        </p:txBody>
      </p:sp>
      <p:sp>
        <p:nvSpPr>
          <p:cNvPr id="536" name="PlaceHolder 3"/>
          <p:cNvSpPr>
            <a:spLocks noGrp="1"/>
          </p:cNvSpPr>
          <p:nvPr>
            <p:ph type="sldNum" idx="70"/>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2855E8E-4E0E-4E62-B9E2-29E7459C622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685800" y="1143000"/>
            <a:ext cx="5485320" cy="3085200"/>
          </a:xfrm>
          <a:prstGeom prst="rect">
            <a:avLst/>
          </a:prstGeom>
          <a:ln w="0">
            <a:noFill/>
          </a:ln>
        </p:spPr>
      </p:sp>
      <p:sp>
        <p:nvSpPr>
          <p:cNvPr id="53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Need bigger messages?</a:t>
            </a:r>
            <a:endParaRPr b="0" lang="en-US" sz="2000" spc="-1" strike="noStrike">
              <a:latin typeface="Arial"/>
            </a:endParaRPr>
          </a:p>
          <a:p>
            <a:pPr marL="216000" indent="-216000">
              <a:lnSpc>
                <a:spcPct val="100000"/>
              </a:lnSpc>
              <a:buNone/>
              <a:tabLst>
                <a:tab algn="l" pos="0"/>
              </a:tabLst>
            </a:pPr>
            <a:r>
              <a:rPr b="0" lang="en-CA" sz="2000" spc="-1" strike="noStrike">
                <a:latin typeface="Arial"/>
              </a:rPr>
              <a:t>Premium tier – bring a bigger gun, and who knows maybe the premium tier will one day allow even bigger messages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39" name="PlaceHolder 3"/>
          <p:cNvSpPr>
            <a:spLocks noGrp="1"/>
          </p:cNvSpPr>
          <p:nvPr>
            <p:ph type="sldNum" idx="71"/>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8FADC59-954C-48D2-8A76-6698A0DA225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685800" y="1143000"/>
            <a:ext cx="5485320" cy="3085200"/>
          </a:xfrm>
          <a:prstGeom prst="rect">
            <a:avLst/>
          </a:prstGeom>
          <a:ln w="0">
            <a:noFill/>
          </a:ln>
        </p:spPr>
      </p:sp>
      <p:sp>
        <p:nvSpPr>
          <p:cNvPr id="54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42" name="PlaceHolder 3"/>
          <p:cNvSpPr>
            <a:spLocks noGrp="1"/>
          </p:cNvSpPr>
          <p:nvPr>
            <p:ph type="sldNum" idx="72"/>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A8E2A03-21EF-432B-91E3-E4B3979FB32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685800" y="1143000"/>
            <a:ext cx="5485320" cy="3085200"/>
          </a:xfrm>
          <a:prstGeom prst="rect">
            <a:avLst/>
          </a:prstGeom>
          <a:ln w="0">
            <a:noFill/>
          </a:ln>
        </p:spPr>
      </p:sp>
      <p:sp>
        <p:nvSpPr>
          <p:cNvPr id="54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Similar to shipping something from one point (source) to another point (destination), your package might go through straight to the destination and instead, might go through an intermediary.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The idea behind Send-via is to create an atomic operation between an incoming message and the outgoing messages.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works with a SendVia header and a TransactionScope that only SDK operations are allowed to enlisten to (volatile enlistement).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Transport support enlisting outgoing operations in the current receive transaction. This prevents messages being sent to downstream endpoints during retries.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This mode has the same consistency guarantees as the </a:t>
            </a:r>
            <a:r>
              <a:rPr b="0" i="1" lang="en-US" sz="2000" spc="-1" strike="noStrike">
                <a:latin typeface="Arial"/>
              </a:rPr>
              <a:t>PeekLock</a:t>
            </a:r>
            <a:r>
              <a:rPr b="0" lang="en-US" sz="2000" spc="-1" strike="noStrike">
                <a:latin typeface="Arial"/>
              </a:rPr>
              <a:t> mode, but additionally it prevents occurrence of </a:t>
            </a:r>
            <a:r>
              <a:rPr b="0" i="1" lang="en-US" sz="2000" spc="-1" strike="noStrike">
                <a:latin typeface="Arial"/>
              </a:rPr>
              <a:t>ghost messages</a:t>
            </a:r>
            <a:r>
              <a:rPr b="0" lang="en-US" sz="2000" spc="-1" strike="noStrike">
                <a:latin typeface="Arial"/>
              </a:rPr>
              <a:t> since all outgoing operations are atomic with the ongoing receive operation.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45" name="PlaceHolder 3"/>
          <p:cNvSpPr>
            <a:spLocks noGrp="1"/>
          </p:cNvSpPr>
          <p:nvPr>
            <p:ph type="sldNum" idx="73"/>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BF01922-2E9D-4CCC-8A06-A87A254705E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685800" y="1143000"/>
            <a:ext cx="5485320" cy="3085200"/>
          </a:xfrm>
          <a:prstGeom prst="rect">
            <a:avLst/>
          </a:prstGeom>
          <a:ln w="0">
            <a:noFill/>
          </a:ln>
        </p:spPr>
      </p:sp>
      <p:sp>
        <p:nvSpPr>
          <p:cNvPr id="37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When the code is executed we get a MessageEntityNotFoundException. Why is that? Well the queue doesn’t exist yet. Let’s create it</a:t>
            </a:r>
            <a:endParaRPr b="0" lang="en-US" sz="2000" spc="-1" strike="noStrike">
              <a:latin typeface="Arial"/>
            </a:endParaRPr>
          </a:p>
        </p:txBody>
      </p:sp>
      <p:sp>
        <p:nvSpPr>
          <p:cNvPr id="377" name="PlaceHolder 3"/>
          <p:cNvSpPr>
            <a:spLocks noGrp="1"/>
          </p:cNvSpPr>
          <p:nvPr>
            <p:ph type="sldNum" idx="1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AECDA30-7327-4CE6-A0D3-535221E2A14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sldImg"/>
          </p:nvPr>
        </p:nvSpPr>
        <p:spPr>
          <a:xfrm>
            <a:off x="685800" y="1143000"/>
            <a:ext cx="5485320" cy="3085200"/>
          </a:xfrm>
          <a:prstGeom prst="rect">
            <a:avLst/>
          </a:prstGeom>
          <a:ln w="0">
            <a:noFill/>
          </a:ln>
        </p:spPr>
      </p:sp>
      <p:sp>
        <p:nvSpPr>
          <p:cNvPr id="54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First send messages within receive without TX Scope</a:t>
            </a:r>
            <a:endParaRPr b="0" lang="en-US" sz="2000" spc="-1" strike="noStrike">
              <a:latin typeface="Arial"/>
            </a:endParaRPr>
          </a:p>
        </p:txBody>
      </p:sp>
      <p:sp>
        <p:nvSpPr>
          <p:cNvPr id="548" name="PlaceHolder 3"/>
          <p:cNvSpPr>
            <a:spLocks noGrp="1"/>
          </p:cNvSpPr>
          <p:nvPr>
            <p:ph type="sldNum" idx="7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D615395-23CD-497A-A389-7497200C6F3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685800" y="1143000"/>
            <a:ext cx="5485320" cy="3085200"/>
          </a:xfrm>
          <a:prstGeom prst="rect">
            <a:avLst/>
          </a:prstGeom>
          <a:ln w="0">
            <a:noFill/>
          </a:ln>
        </p:spPr>
      </p:sp>
      <p:sp>
        <p:nvSpPr>
          <p:cNvPr id="55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Reasons for deadlettering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TimeToLive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MaxDeliveryCount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Errors while processing subscription rules when CreateSubscriptionOption.DeadLetteringOnFilterEvaluationExceptions is set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Every queue has essentially 4 queues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queue/$DeadLetterQueue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queue/$Transfer/$DeadLetterQueue</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551" name="PlaceHolder 3"/>
          <p:cNvSpPr>
            <a:spLocks noGrp="1"/>
          </p:cNvSpPr>
          <p:nvPr>
            <p:ph type="sldNum" idx="7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1B12F9B-DC2C-4DC1-BDFE-162F0FD6964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685800" y="1143000"/>
            <a:ext cx="5485320" cy="3085200"/>
          </a:xfrm>
          <a:prstGeom prst="rect">
            <a:avLst/>
          </a:prstGeom>
          <a:ln w="0">
            <a:noFill/>
          </a:ln>
        </p:spPr>
      </p:sp>
      <p:sp>
        <p:nvSpPr>
          <p:cNvPr id="55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CA" sz="1200" spc="-1" strike="noStrike">
                <a:solidFill>
                  <a:srgbClr val="000000"/>
                </a:solidFill>
                <a:latin typeface="+mn-lt"/>
                <a:ea typeface="+mn-ea"/>
              </a:rPr>
              <a:t>A session acts in many ways like a sub queue.</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Sessions provide concurrent de-multiplexing of interleaved message streams while preserving and guaranteeing ordered delivery.</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554" name="PlaceHolder 3"/>
          <p:cNvSpPr>
            <a:spLocks noGrp="1"/>
          </p:cNvSpPr>
          <p:nvPr>
            <p:ph type="sldNum" idx="7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D62A327-14C3-49F7-96A0-1656D28BB84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685800" y="1143000"/>
            <a:ext cx="5485320" cy="3085200"/>
          </a:xfrm>
          <a:prstGeom prst="rect">
            <a:avLst/>
          </a:prstGeom>
          <a:ln w="0">
            <a:noFill/>
          </a:ln>
        </p:spPr>
      </p:sp>
      <p:sp>
        <p:nvSpPr>
          <p:cNvPr id="55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216000">
              <a:lnSpc>
                <a:spcPct val="100000"/>
              </a:lnSpc>
              <a:buNone/>
              <a:tabLst>
                <a:tab algn="l" pos="0"/>
              </a:tabLst>
            </a:pPr>
            <a:r>
              <a:rPr b="0" lang="en-CA" sz="1200" spc="-1" strike="noStrike">
                <a:solidFill>
                  <a:srgbClr val="000000"/>
                </a:solidFill>
                <a:latin typeface="+mn-lt"/>
                <a:ea typeface="+mn-ea"/>
              </a:rPr>
              <a:t>When the </a:t>
            </a:r>
            <a:r>
              <a:rPr b="0" lang="en-CA" sz="1200" spc="-1" strike="noStrike" u="sng">
                <a:solidFill>
                  <a:srgbClr val="000000"/>
                </a:solidFill>
                <a:uFillTx/>
                <a:latin typeface="+mn-lt"/>
                <a:ea typeface="+mn-ea"/>
                <a:hlinkClick r:id="rId1"/>
              </a:rPr>
              <a:t>MessageSession</a:t>
            </a:r>
            <a:r>
              <a:rPr b="0" lang="en-CA" sz="1200" spc="-1" strike="noStrike">
                <a:solidFill>
                  <a:srgbClr val="000000"/>
                </a:solidFill>
                <a:latin typeface="+mn-lt"/>
                <a:ea typeface="+mn-ea"/>
              </a:rPr>
              <a:t> object is accepted and while it is held by a client, that client holds an exclusive lock on all messages with that session's </a:t>
            </a:r>
            <a:r>
              <a:rPr b="0" lang="en-CA" sz="1200" spc="-1" strike="noStrike" u="sng">
                <a:solidFill>
                  <a:srgbClr val="000000"/>
                </a:solidFill>
                <a:uFillTx/>
                <a:latin typeface="+mn-lt"/>
                <a:ea typeface="+mn-ea"/>
                <a:hlinkClick r:id="rId2"/>
              </a:rPr>
              <a:t>SessionId</a:t>
            </a:r>
            <a:r>
              <a:rPr b="0" lang="en-CA" sz="1200" spc="-1" strike="noStrike">
                <a:solidFill>
                  <a:srgbClr val="000000"/>
                </a:solidFill>
                <a:latin typeface="+mn-lt"/>
                <a:ea typeface="+mn-ea"/>
              </a:rPr>
              <a:t> that exist in the queue or subscription, and also on all messages with that </a:t>
            </a:r>
            <a:r>
              <a:rPr b="1" lang="en-CA" sz="1200" spc="-1" strike="noStrike">
                <a:solidFill>
                  <a:srgbClr val="000000"/>
                </a:solidFill>
                <a:latin typeface="+mn-lt"/>
                <a:ea typeface="+mn-ea"/>
              </a:rPr>
              <a:t>SessionId</a:t>
            </a:r>
            <a:r>
              <a:rPr b="0" lang="en-CA" sz="1200" spc="-1" strike="noStrike">
                <a:solidFill>
                  <a:srgbClr val="000000"/>
                </a:solidFill>
                <a:latin typeface="+mn-lt"/>
                <a:ea typeface="+mn-ea"/>
              </a:rPr>
              <a:t> that still arrive while the session is held.</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lock is released when </a:t>
            </a:r>
            <a:r>
              <a:rPr b="1" lang="en-CA" sz="1200" spc="-1" strike="noStrike">
                <a:solidFill>
                  <a:srgbClr val="000000"/>
                </a:solidFill>
                <a:latin typeface="+mn-lt"/>
                <a:ea typeface="+mn-ea"/>
              </a:rPr>
              <a:t>Close</a:t>
            </a:r>
            <a:r>
              <a:rPr b="0" lang="en-CA" sz="1200" spc="-1" strike="noStrike">
                <a:solidFill>
                  <a:srgbClr val="000000"/>
                </a:solidFill>
                <a:latin typeface="+mn-lt"/>
                <a:ea typeface="+mn-ea"/>
              </a:rPr>
              <a:t> or </a:t>
            </a:r>
            <a:r>
              <a:rPr b="1" lang="en-CA" sz="1200" spc="-1" strike="noStrike">
                <a:solidFill>
                  <a:srgbClr val="000000"/>
                </a:solidFill>
                <a:latin typeface="+mn-lt"/>
                <a:ea typeface="+mn-ea"/>
              </a:rPr>
              <a:t>CloseAsync</a:t>
            </a:r>
            <a:r>
              <a:rPr b="0" lang="en-CA" sz="1200" spc="-1" strike="noStrike">
                <a:solidFill>
                  <a:srgbClr val="000000"/>
                </a:solidFill>
                <a:latin typeface="+mn-lt"/>
                <a:ea typeface="+mn-ea"/>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previous illustration shows three concurrent session receivers. One Session with SessionId = 4 has no active, owning client, which means that no messages are delivered from this specific session. A session acts in many ways like a sub queue.</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session lock held by the session receiver is an umbrella for the message locks used by the </a:t>
            </a:r>
            <a:r>
              <a:rPr b="0" i="1" lang="en-CA" sz="1200" spc="-1" strike="noStrike">
                <a:solidFill>
                  <a:srgbClr val="000000"/>
                </a:solidFill>
                <a:latin typeface="+mn-lt"/>
                <a:ea typeface="+mn-ea"/>
              </a:rPr>
              <a:t>peek-lock</a:t>
            </a:r>
            <a:r>
              <a:rPr b="0" lang="en-CA" sz="1200" spc="-1" strike="noStrike">
                <a:solidFill>
                  <a:srgbClr val="000000"/>
                </a:solidFill>
                <a:latin typeface="+mn-lt"/>
                <a:ea typeface="+mn-ea"/>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CA" sz="2000" spc="-1" strike="noStrike">
                <a:latin typeface="+mn-lt"/>
                <a:ea typeface="+mn-ea"/>
              </a:rPr>
              <a:t>Session state is - limited to the maximum message size</a:t>
            </a:r>
            <a:endParaRPr b="0" lang="en-US" sz="2000" spc="-1" strike="noStrike">
              <a:latin typeface="Arial"/>
            </a:endParaRPr>
          </a:p>
        </p:txBody>
      </p:sp>
      <p:sp>
        <p:nvSpPr>
          <p:cNvPr id="557" name="PlaceHolder 3"/>
          <p:cNvSpPr>
            <a:spLocks noGrp="1"/>
          </p:cNvSpPr>
          <p:nvPr>
            <p:ph type="sldNum" idx="77"/>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CA" sz="1200" spc="-1" strike="noStrike">
                <a:solidFill>
                  <a:srgbClr val="000000"/>
                </a:solidFill>
                <a:latin typeface="+mn-lt"/>
                <a:ea typeface="+mn-ea"/>
              </a:defRPr>
            </a:lvl1pPr>
          </a:lstStyle>
          <a:p>
            <a:pPr algn="r">
              <a:lnSpc>
                <a:spcPct val="100000"/>
              </a:lnSpc>
              <a:buNone/>
            </a:pPr>
            <a:fld id="{BC46DF8F-7B23-4322-A6EE-9BF665BCEB3B}" type="slidenum">
              <a:rPr b="0" lang="en-CA"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685800" y="1143000"/>
            <a:ext cx="5485320" cy="3085200"/>
          </a:xfrm>
          <a:prstGeom prst="rect">
            <a:avLst/>
          </a:prstGeom>
          <a:ln w="0">
            <a:noFill/>
          </a:ln>
        </p:spPr>
      </p:sp>
      <p:sp>
        <p:nvSpPr>
          <p:cNvPr id="55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560" name="PlaceHolder 3"/>
          <p:cNvSpPr>
            <a:spLocks noGrp="1"/>
          </p:cNvSpPr>
          <p:nvPr>
            <p:ph type="sldNum" idx="78"/>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6614812-3CB6-4C1E-994E-7D5D0C0716ED}" type="slidenum">
              <a:rPr b="0" lang="de-CH"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790B5DE8-5C23-4E2B-805B-5886B589ED45}"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49FF8A0-1B11-4A91-A2D9-766C76727443}"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7F0C73CA-9B88-4FD1-AA12-88A65D364116}"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666686C2-3055-4305-8C0B-42B5E647E6D7}"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3046CAED-EB5F-40BD-9C47-168FB42684AB}"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BE811EF-698E-488F-B692-2CB3705273EC}"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5435441-4233-4A32-BB01-C8AF80C5B24D}"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AE5C1C5-747A-4154-B1E4-92D493B7118A}"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EAC6E42-A58B-47C1-8798-3D3EF028A3B5}"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5C11B35-BE2A-40BA-8A4D-68FD9999E010}"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BA2AE1FB-3858-4791-AD35-7DD98EAC3134}"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D5B49C2-FEC5-431B-8B7B-FC6CD60F7441}"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31E39F7-1D84-4793-B6A1-3F2D8B0ABA6E}"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F982F6C-FC2F-4C2C-BF60-B7567C7A7B92}"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39029509-AD25-45F0-B56E-1ED8B7A27CDB}"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B144D158-8489-4C30-9C36-53303D089231}"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6BFFC7CD-30CB-4B88-A876-9FFA69F47AA8}"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13F968A-B57A-46AC-B45E-54994C07B967}"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9CD2F29-57E3-47C4-BB9C-EBD0563FE8FA}"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92422607-F608-4E34-A3CD-61D1C7DDDA55}"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DB22E62-0D3B-471B-B850-C85FDA4BF0D5}"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AEC0CB8-D2CE-4ADB-BBE0-E467DC3F30DE}"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7E664ED-6953-4168-A205-F05CE741113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78AC7DA-E10F-49FB-8250-9591AE1831E8}"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7400" y="6356520"/>
            <a:ext cx="4112640" cy="36396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8607960" y="6356520"/>
            <a:ext cx="2741400" cy="363960"/>
          </a:xfrm>
          <a:prstGeom prst="rect">
            <a:avLst/>
          </a:prstGeom>
          <a:noFill/>
          <a:ln w="0">
            <a:noFill/>
          </a:ln>
        </p:spPr>
        <p:txBody>
          <a:bodyPr lIns="90000" rIns="90000" tIns="45000" bIns="45000" anchor="ctr">
            <a:noAutofit/>
          </a:bodyPr>
          <a:lstStyle>
            <a:lvl1pPr algn="r">
              <a:lnSpc>
                <a:spcPct val="100000"/>
              </a:lnSpc>
              <a:buNone/>
              <a:defRPr b="0" lang="de-CH" sz="1200" spc="-1" strike="noStrike">
                <a:solidFill>
                  <a:srgbClr val="8b8b8b"/>
                </a:solidFill>
                <a:latin typeface="Calibri"/>
              </a:defRPr>
            </a:lvl1pPr>
          </a:lstStyle>
          <a:p>
            <a:pPr algn="r">
              <a:lnSpc>
                <a:spcPct val="100000"/>
              </a:lnSpc>
              <a:buNone/>
            </a:pPr>
            <a:fld id="{7EC5676C-AD60-4A12-858D-445CCA28E75E}" type="slidenum">
              <a:rPr b="0" lang="de-CH" sz="1200" spc="-1" strike="noStrike">
                <a:solidFill>
                  <a:srgbClr val="8b8b8b"/>
                </a:solidFill>
                <a:latin typeface="Calibri"/>
              </a:rPr>
              <a:t>&lt;number&gt;</a:t>
            </a:fld>
            <a:endParaRPr b="0" lang="en-US" sz="1200" spc="-1" strike="noStrike">
              <a:latin typeface="Times New Roman"/>
            </a:endParaRPr>
          </a:p>
        </p:txBody>
      </p:sp>
      <p:sp>
        <p:nvSpPr>
          <p:cNvPr id="2" name="PlaceHolder 3"/>
          <p:cNvSpPr>
            <a:spLocks noGrp="1"/>
          </p:cNvSpPr>
          <p:nvPr>
            <p:ph type="dt" idx="3"/>
          </p:nvPr>
        </p:nvSpPr>
        <p:spPr>
          <a:xfrm>
            <a:off x="837720" y="6356520"/>
            <a:ext cx="2741400" cy="36396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7400" y="6356520"/>
            <a:ext cx="4112640" cy="36396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8607960" y="6356520"/>
            <a:ext cx="2741400" cy="363960"/>
          </a:xfrm>
          <a:prstGeom prst="rect">
            <a:avLst/>
          </a:prstGeom>
          <a:noFill/>
          <a:ln w="0">
            <a:noFill/>
          </a:ln>
        </p:spPr>
        <p:txBody>
          <a:bodyPr lIns="90000" rIns="90000" tIns="45000" bIns="45000" anchor="ctr">
            <a:noAutofit/>
          </a:bodyPr>
          <a:lstStyle>
            <a:lvl1pPr algn="r">
              <a:lnSpc>
                <a:spcPct val="100000"/>
              </a:lnSpc>
              <a:buNone/>
              <a:defRPr b="0" lang="de-CH" sz="1200" spc="-1" strike="noStrike">
                <a:solidFill>
                  <a:srgbClr val="8b8b8b"/>
                </a:solidFill>
                <a:latin typeface="Calibri"/>
              </a:defRPr>
            </a:lvl1pPr>
          </a:lstStyle>
          <a:p>
            <a:pPr algn="r">
              <a:lnSpc>
                <a:spcPct val="100000"/>
              </a:lnSpc>
              <a:buNone/>
            </a:pPr>
            <a:fld id="{E39B3195-13D7-4EC3-BBB0-7925AD3F2987}" type="slidenum">
              <a:rPr b="0" lang="de-CH"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837720" y="6356520"/>
            <a:ext cx="2741400" cy="36396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video" Target="../media/media10.mp4"/><Relationship Id="rId2" Type="http://schemas.microsoft.com/office/2007/relationships/media" Target="../media/media10.mp4"/><Relationship Id="rId3" Type="http://schemas.openxmlformats.org/officeDocument/2006/relationships/image" Target="../media/image11.png"/><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video" Target="../media/media69.mp4"/><Relationship Id="rId2" Type="http://schemas.microsoft.com/office/2007/relationships/media" Target="../media/media69.mp4"/><Relationship Id="rId3" Type="http://schemas.openxmlformats.org/officeDocument/2006/relationships/image" Target="../media/image70.png"/><Relationship Id="rId4"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video" Target="../media/media71.mp4"/><Relationship Id="rId2" Type="http://schemas.microsoft.com/office/2007/relationships/media" Target="../media/media71.mp4"/><Relationship Id="rId3" Type="http://schemas.openxmlformats.org/officeDocument/2006/relationships/image" Target="../media/image72.png"/><Relationship Id="rId4"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hyperlink" Target="https://www.1001fonts.com/fake-receipt-font.html" TargetMode="Externa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slideLayout" Target="../slideLayouts/slideLayout13.xml"/><Relationship Id="rId10"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80.png"/><Relationship Id="rId2" Type="http://schemas.microsoft.com/office/2007/relationships/hdphoto" Target="../media/hdphoto1.wdp"/><Relationship Id="rId3"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video" Target="../media/media12.mp4"/><Relationship Id="rId2" Type="http://schemas.microsoft.com/office/2007/relationships/media" Target="../media/media12.mp4"/><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jpeg"/><Relationship Id="rId3" Type="http://schemas.openxmlformats.org/officeDocument/2006/relationships/slideLayout" Target="../slideLayouts/slideLayout1.xml"/><Relationship Id="rId4" Type="http://schemas.openxmlformats.org/officeDocument/2006/relationships/notesSlide" Target="../notesSlides/notesSlide110.xml"/>
</Relationships>
</file>

<file path=ppt/slides/_rels/slide12.xml.rels><?xml version="1.0" encoding="UTF-8"?>
<Relationships xmlns="http://schemas.openxmlformats.org/package/2006/relationships"><Relationship Id="rId1" Type="http://schemas.openxmlformats.org/officeDocument/2006/relationships/video" Target="../media/media14.mp4"/><Relationship Id="rId2" Type="http://schemas.microsoft.com/office/2007/relationships/media" Target="../media/media14.mp4"/><Relationship Id="rId3" Type="http://schemas.openxmlformats.org/officeDocument/2006/relationships/image" Target="../media/image15.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xml"/><Relationship Id="rId6"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video" Target="../media/media16.mp4"/><Relationship Id="rId2" Type="http://schemas.microsoft.com/office/2007/relationships/media" Target="../media/media16.mp4"/><Relationship Id="rId3" Type="http://schemas.openxmlformats.org/officeDocument/2006/relationships/image" Target="../media/image17.png"/><Relationship Id="rId4"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video" Target="../media/media21.mp4"/><Relationship Id="rId2" Type="http://schemas.microsoft.com/office/2007/relationships/media" Target="../media/media21.mp4"/><Relationship Id="rId3" Type="http://schemas.openxmlformats.org/officeDocument/2006/relationships/image" Target="../media/image22.png"/><Relationship Id="rId4"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video" Target="../media/media23.mp4"/><Relationship Id="rId2" Type="http://schemas.microsoft.com/office/2007/relationships/media" Target="../media/media23.mp4"/><Relationship Id="rId3" Type="http://schemas.openxmlformats.org/officeDocument/2006/relationships/image" Target="../media/image24.png"/><Relationship Id="rId4" Type="http://schemas.openxmlformats.org/officeDocument/2006/relationships/slideLayout" Target="../slideLayouts/slideLayout1.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video" Target="../media/media25.mp4"/><Relationship Id="rId2" Type="http://schemas.microsoft.com/office/2007/relationships/media" Target="../media/media25.mp4"/><Relationship Id="rId3" Type="http://schemas.openxmlformats.org/officeDocument/2006/relationships/image" Target="../media/image26.png"/><Relationship Id="rId4" Type="http://schemas.openxmlformats.org/officeDocument/2006/relationships/slideLayout" Target="../slideLayouts/slideLayout1.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video" Target="../media/media27.mp4"/><Relationship Id="rId2" Type="http://schemas.microsoft.com/office/2007/relationships/media" Target="../media/media27.mp4"/><Relationship Id="rId3" Type="http://schemas.openxmlformats.org/officeDocument/2006/relationships/image" Target="../media/image28.png"/><Relationship Id="rId4"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video" Target="../media/media29.mp4"/><Relationship Id="rId2" Type="http://schemas.microsoft.com/office/2007/relationships/media" Target="../media/media29.mp4"/><Relationship Id="rId3" Type="http://schemas.openxmlformats.org/officeDocument/2006/relationships/image" Target="../media/image30.png"/><Relationship Id="rId4" Type="http://schemas.openxmlformats.org/officeDocument/2006/relationships/slideLayout" Target="../slideLayouts/slideLayout1.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video" Target="../media/media31.mp4"/><Relationship Id="rId2" Type="http://schemas.microsoft.com/office/2007/relationships/media" Target="../media/media31.mp4"/><Relationship Id="rId3" Type="http://schemas.openxmlformats.org/officeDocument/2006/relationships/image" Target="../media/image32.png"/><Relationship Id="rId4"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video" Target="../media/media33.mp4"/><Relationship Id="rId2" Type="http://schemas.microsoft.com/office/2007/relationships/media" Target="../media/media33.mp4"/><Relationship Id="rId3" Type="http://schemas.openxmlformats.org/officeDocument/2006/relationships/image" Target="../media/image34.png"/><Relationship Id="rId4"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video" Target="../media/media35.mp4"/><Relationship Id="rId2" Type="http://schemas.microsoft.com/office/2007/relationships/media" Target="../media/media35.mp4"/><Relationship Id="rId3" Type="http://schemas.openxmlformats.org/officeDocument/2006/relationships/image" Target="../media/image36.png"/><Relationship Id="rId4" Type="http://schemas.openxmlformats.org/officeDocument/2006/relationships/slideLayout" Target="../slideLayouts/slideLayout1.xml"/><Relationship Id="rId5"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video" Target="../media/media37.mp4"/><Relationship Id="rId2" Type="http://schemas.microsoft.com/office/2007/relationships/media" Target="../media/media37.mp4"/><Relationship Id="rId3" Type="http://schemas.openxmlformats.org/officeDocument/2006/relationships/image" Target="../media/image38.png"/><Relationship Id="rId4" Type="http://schemas.openxmlformats.org/officeDocument/2006/relationships/slideLayout" Target="../slideLayouts/slideLayout1.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video" Target="../media/media39.mp4"/><Relationship Id="rId2" Type="http://schemas.microsoft.com/office/2007/relationships/media" Target="../media/media39.mp4"/><Relationship Id="rId3" Type="http://schemas.openxmlformats.org/officeDocument/2006/relationships/image" Target="../media/image40.png"/><Relationship Id="rId4"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video" Target="../media/media41.mp4"/><Relationship Id="rId2" Type="http://schemas.microsoft.com/office/2007/relationships/media" Target="../media/media41.mp4"/><Relationship Id="rId3"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video" Target="../media/media43.mp4"/><Relationship Id="rId2" Type="http://schemas.microsoft.com/office/2007/relationships/media" Target="../media/media43.mp4"/><Relationship Id="rId3" Type="http://schemas.openxmlformats.org/officeDocument/2006/relationships/image" Target="../media/image44.png"/><Relationship Id="rId4" Type="http://schemas.openxmlformats.org/officeDocument/2006/relationships/slideLayout" Target="../slideLayouts/slideLayout1.xml"/><Relationship Id="rId5"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video" Target="../media/media45.mp4"/><Relationship Id="rId2" Type="http://schemas.microsoft.com/office/2007/relationships/media" Target="../media/media45.mp4"/><Relationship Id="rId3" Type="http://schemas.openxmlformats.org/officeDocument/2006/relationships/image" Target="../media/image46.png"/><Relationship Id="rId4" Type="http://schemas.openxmlformats.org/officeDocument/2006/relationships/slideLayout" Target="../slideLayouts/slideLayout1.xml"/><Relationship Id="rId5"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video" Target="../media/media47.mp4"/><Relationship Id="rId2" Type="http://schemas.microsoft.com/office/2007/relationships/media" Target="../media/media47.mp4"/><Relationship Id="rId3" Type="http://schemas.openxmlformats.org/officeDocument/2006/relationships/image" Target="../media/image48.png"/><Relationship Id="rId4" Type="http://schemas.openxmlformats.org/officeDocument/2006/relationships/slideLayout" Target="../slideLayouts/slideLayout1.xml"/><Relationship Id="rId5"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video" Target="../media/media49.mp4"/><Relationship Id="rId2" Type="http://schemas.microsoft.com/office/2007/relationships/media" Target="../media/media49.mp4"/><Relationship Id="rId3" Type="http://schemas.openxmlformats.org/officeDocument/2006/relationships/image" Target="../media/image50.png"/><Relationship Id="rId4" Type="http://schemas.openxmlformats.org/officeDocument/2006/relationships/slideLayout" Target="../slideLayouts/slideLayout1.xml"/><Relationship Id="rId5"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video" Target="../media/media51.mp4"/><Relationship Id="rId2" Type="http://schemas.microsoft.com/office/2007/relationships/media" Target="../media/media51.mp4"/><Relationship Id="rId3"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video" Target="../media/media53.mp4"/><Relationship Id="rId2" Type="http://schemas.microsoft.com/office/2007/relationships/media" Target="../media/media53.mp4"/><Relationship Id="rId3" Type="http://schemas.openxmlformats.org/officeDocument/2006/relationships/image" Target="../media/image54.png"/><Relationship Id="rId4" Type="http://schemas.openxmlformats.org/officeDocument/2006/relationships/slideLayout" Target="../slideLayouts/slideLayout1.xml"/><Relationship Id="rId5"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video" Target="../media/media55.mp4"/><Relationship Id="rId2" Type="http://schemas.microsoft.com/office/2007/relationships/media" Target="../media/media55.mp4"/><Relationship Id="rId3" Type="http://schemas.openxmlformats.org/officeDocument/2006/relationships/image" Target="../media/image56.png"/><Relationship Id="rId4" Type="http://schemas.openxmlformats.org/officeDocument/2006/relationships/slideLayout" Target="../slideLayouts/slideLayout1.xml"/><Relationship Id="rId5"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video" Target="../media/media59.mp4"/><Relationship Id="rId2" Type="http://schemas.microsoft.com/office/2007/relationships/media" Target="../media/media59.mp4"/><Relationship Id="rId3" Type="http://schemas.openxmlformats.org/officeDocument/2006/relationships/image" Target="../media/image60.png"/><Relationship Id="rId4" Type="http://schemas.openxmlformats.org/officeDocument/2006/relationships/slideLayout" Target="../slideLayouts/slideLayout1.xml"/><Relationship Id="rId5"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video" Target="../media/media61.mp4"/><Relationship Id="rId2" Type="http://schemas.microsoft.com/office/2007/relationships/media" Target="../media/media61.mp4"/><Relationship Id="rId3" Type="http://schemas.openxmlformats.org/officeDocument/2006/relationships/image" Target="../media/image62.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video" Target="../media/media8.mp4"/><Relationship Id="rId2" Type="http://schemas.microsoft.com/office/2007/relationships/media" Target="../media/media8.mp4"/><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video" Target="../media/media63.mp4"/><Relationship Id="rId2" Type="http://schemas.microsoft.com/office/2007/relationships/media" Target="../media/media63.mp4"/><Relationship Id="rId3" Type="http://schemas.openxmlformats.org/officeDocument/2006/relationships/image" Target="../media/image64.png"/><Relationship Id="rId4" Type="http://schemas.openxmlformats.org/officeDocument/2006/relationships/slideLayout" Target="../slideLayouts/slideLayout1.xml"/><Relationship Id="rId5"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video" Target="../media/media65.mp4"/><Relationship Id="rId2" Type="http://schemas.microsoft.com/office/2007/relationships/media" Target="../media/media65.mp4"/><Relationship Id="rId3" Type="http://schemas.openxmlformats.org/officeDocument/2006/relationships/image" Target="../media/image66.png"/><Relationship Id="rId4"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Relationship Id="rId3"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Rectangle 1"/>
          <p:cNvSpPr/>
          <p:nvPr/>
        </p:nvSpPr>
        <p:spPr>
          <a:xfrm>
            <a:off x="963000" y="2828880"/>
            <a:ext cx="10261440" cy="11869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7200" spc="-1" strike="noStrike">
                <a:solidFill>
                  <a:srgbClr val="ed7d31"/>
                </a:solidFill>
                <a:latin typeface="Yanone Kaffeesatz Regular"/>
                <a:ea typeface="DejaVu Sans"/>
              </a:rPr>
              <a:t>Deep Dive with Azure Service Bus</a:t>
            </a:r>
            <a:endParaRPr b="0" lang="en-US" sz="7200" spc="-1" strike="noStrike">
              <a:latin typeface="Arial"/>
            </a:endParaRPr>
          </a:p>
        </p:txBody>
      </p:sp>
      <p:pic>
        <p:nvPicPr>
          <p:cNvPr id="89" name="Picture 8" descr=""/>
          <p:cNvPicPr/>
          <p:nvPr/>
        </p:nvPicPr>
        <p:blipFill>
          <a:blip r:embed="rId1"/>
          <a:stretch/>
        </p:blipFill>
        <p:spPr>
          <a:xfrm>
            <a:off x="8050320" y="612360"/>
            <a:ext cx="2878200" cy="689760"/>
          </a:xfrm>
          <a:prstGeom prst="rect">
            <a:avLst/>
          </a:prstGeom>
          <a:ln w="0">
            <a:noFill/>
          </a:ln>
        </p:spPr>
      </p:pic>
      <p:sp>
        <p:nvSpPr>
          <p:cNvPr id="90" name="Rechteck 2"/>
          <p:cNvSpPr/>
          <p:nvPr/>
        </p:nvSpPr>
        <p:spPr>
          <a:xfrm>
            <a:off x="8401320" y="4029120"/>
            <a:ext cx="2806920" cy="699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4000" spc="-1" strike="noStrike">
                <a:solidFill>
                  <a:srgbClr val="ffaf00"/>
                </a:solidFill>
                <a:latin typeface="Yanone Kaffeesatz Regular"/>
                <a:ea typeface="DejaVu Sans"/>
              </a:rPr>
              <a:t>@danielmarbach</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 descr="">
            <a:hlinkClick r:id="" action="ppaction://media"/>
          </p:cNvPr>
          <p:cNvPicPr/>
          <p:nvPr>
            <a:videoFile r:link="rId1"/>
            <p:extLst>
              <p:ext uri="{DAA4B4D4-6D71-4841-9C94-3DE7FCFB9230}">
                <p14:media r:embed="rId2"/>
              </p:ext>
            </p:extLst>
          </p:nvPr>
        </p:nvPicPr>
        <p:blipFill>
          <a:blip r:embed="rId3"/>
          <a:stretch>
            <a:fillRect/>
          </a:stretch>
        </p:blipFill>
        <p:spPr>
          <a:xfrm>
            <a:off x="-360" y="-110160"/>
            <a:ext cx="12835440" cy="7221240"/>
          </a:xfrm>
          <a:prstGeom prst="rect">
            <a:avLst/>
          </a:prstGeom>
          <a:ln w="0">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29" name="" descr="">
            <a:hlinkClick r:id="" action="ppaction://media"/>
          </p:cNvPr>
          <p:cNvPicPr/>
          <p:nvPr>
            <a:videoFile r:link="rId1"/>
            <p:extLst>
              <p:ext uri="{DAA4B4D4-6D71-4841-9C94-3DE7FCFB9230}">
                <p14:media r:embed="rId2"/>
              </p:ext>
            </p:extLst>
          </p:nvPr>
        </p:nvPicPr>
        <p:blipFill>
          <a:blip r:embed="rId3"/>
          <a:stretch>
            <a:fillRect/>
          </a:stretch>
        </p:blipFill>
        <p:spPr>
          <a:xfrm>
            <a:off x="-360" y="-587880"/>
            <a:ext cx="13606560" cy="7655040"/>
          </a:xfrm>
          <a:prstGeom prst="rect">
            <a:avLst/>
          </a:prstGeom>
          <a:ln w="0">
            <a:noFill/>
          </a:ln>
        </p:spPr>
      </p:pic>
    </p:spTree>
  </p:cSld>
  <mc:AlternateContent>
    <mc:Choice Requires="p14">
      <p:transition spd="slow" p14:dur="2000"/>
    </mc:Choice>
    <mc:Fallback>
      <p:transition spd="slow"/>
    </mc:Fallback>
  </mc:AlternateContent>
  <p:timing>
    <p:tnLst>
      <p:par>
        <p:cTn id="258" dur="indefinite" restart="never" nodeType="tmRoot">
          <p:childTnLst>
            <p:seq>
              <p:cTn id="259" dur="indefinite" nodeType="mainSeq">
                <p:childTnLst>
                  <p:par>
                    <p:cTn id="260" fill="hold">
                      <p:stCondLst>
                        <p:cond delay="indefinite"/>
                      </p:stCondLst>
                      <p:childTnLst>
                        <p:par>
                          <p:cTn id="261" fill="hold">
                            <p:stCondLst>
                              <p:cond delay="0"/>
                            </p:stCondLst>
                            <p:childTnLst>
                              <p:par>
                                <p:cTn id="262" nodeType="clickEffect" fill="hold" presetClass="mediacall">
                                  <p:stCondLst>
                                    <p:cond delay="0"/>
                                  </p:stCondLst>
                                  <p:childTnLst>
                                    <p:cmd type="call" cmd="playFrom(0.0)">
                                      <p:cBhvr>
                                        <p:cTn id="263" dur="15840" fill="hold"/>
                                        <p:tgtEl>
                                          <p:spTgt spid="329"/>
                                        </p:tgtEl>
                                      </p:cBhvr>
                                    </p:cmd>
                                  </p:childTnLst>
                                </p:cTn>
                              </p:par>
                            </p:childTnLst>
                          </p:cTn>
                        </p:par>
                      </p:childTnLst>
                    </p:cTn>
                  </p:par>
                </p:childTnLst>
              </p:cTn>
              <p:prevCondLst>
                <p:cond evt="onPrev">
                  <p:tgtEl>
                    <p:sldTgt/>
                  </p:tgtEl>
                </p:cond>
              </p:prevCondLst>
              <p:nextCondLst>
                <p:cond evt="onNext">
                  <p:tgtEl>
                    <p:sldTgt/>
                  </p:tgtEl>
                </p:cond>
              </p:nextCondLst>
            </p:seq>
            <p:seq>
              <p:cTn id="264" restart="whenNotActive" nodeType="interactiveSeq" fill="hold">
                <p:stCondLst>
                  <p:cond delay="0" evt="onClick">
                    <p:tgtEl>
                      <p:spTgt spid="329"/>
                    </p:tgtEl>
                  </p:cond>
                </p:stCondLst>
                <p:childTnLst>
                  <p:par>
                    <p:cTn id="265" fill="hold">
                      <p:stCondLst>
                        <p:cond delay="0" evt="onClick">
                          <p:tgtEl>
                            <p:spTgt spid="329"/>
                          </p:tgtEl>
                        </p:cond>
                      </p:stCondLst>
                      <p:childTnLst>
                        <p:par>
                          <p:cTn id="266" fill="hold">
                            <p:stCondLst>
                              <p:cond delay="0"/>
                            </p:stCondLst>
                            <p:childTnLst>
                              <p:par>
                                <p:cTn id="267" nodeType="clickEffect" fill="hold" presetClass="mediacall">
                                  <p:stCondLst>
                                    <p:cond delay="0"/>
                                  </p:stCondLst>
                                  <p:childTnLst>
                                    <p:cmd type="call" cmd="togglePause">
                                      <p:cBhvr>
                                        <p:cTn id="268" dur="1" fill="hold"/>
                                        <p:tgtEl>
                                          <p:spTgt spid="329"/>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Rectangle 1"/>
          <p:cNvSpPr/>
          <p:nvPr/>
        </p:nvSpPr>
        <p:spPr>
          <a:xfrm>
            <a:off x="3607560" y="1851480"/>
            <a:ext cx="49726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Dedup</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Box 3"/>
          <p:cNvSpPr/>
          <p:nvPr/>
        </p:nvSpPr>
        <p:spPr>
          <a:xfrm>
            <a:off x="361440" y="2274840"/>
            <a:ext cx="1146420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queueDescription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CreateQueueOptions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RequiresDuplicateDetection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DuplicateDetectionHistoryTimeWindow</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20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queueDescription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Box 3"/>
          <p:cNvSpPr/>
          <p:nvPr/>
        </p:nvSpPr>
        <p:spPr>
          <a:xfrm>
            <a:off x="380520" y="1351440"/>
            <a:ext cx="1142604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content</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Encoding</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UTF8</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GetBytes</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"Message1Message1"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Guid</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ToString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List</a:t>
            </a:r>
            <a:r>
              <a:rPr b="0" lang="en-US" sz="2400" spc="-1" strike="noStrike">
                <a:solidFill>
                  <a:srgbClr val="222222"/>
                </a:solidFill>
                <a:latin typeface="Consolas"/>
                <a:ea typeface="DejaVu Sans"/>
              </a:rPr>
              <a:t>&lt;</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SendMessagesAsync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 descr="">
            <a:hlinkClick r:id="" action="ppaction://media"/>
          </p:cNvPr>
          <p:cNvPicPr/>
          <p:nvPr>
            <a:videoFile r:link="rId1"/>
            <p:extLst>
              <p:ext uri="{DAA4B4D4-6D71-4841-9C94-3DE7FCFB9230}">
                <p14:media r:embed="rId2"/>
              </p:ext>
            </p:extLst>
          </p:nvPr>
        </p:nvPicPr>
        <p:blipFill>
          <a:blip r:embed="rId3"/>
          <a:stretch>
            <a:fillRect/>
          </a:stretch>
        </p:blipFill>
        <p:spPr>
          <a:xfrm>
            <a:off x="-360" y="-571680"/>
            <a:ext cx="13577400" cy="7638840"/>
          </a:xfrm>
          <a:prstGeom prst="rect">
            <a:avLst/>
          </a:prstGeom>
          <a:ln w="0">
            <a:noFill/>
          </a:ln>
        </p:spPr>
      </p:pic>
    </p:spTree>
  </p:cSld>
  <mc:AlternateContent>
    <mc:Choice Requires="p14">
      <p:transition spd="slow" p14:dur="2000"/>
    </mc:Choice>
    <mc:Fallback>
      <p:transition spd="slow"/>
    </mc:Fallback>
  </mc:AlternateContent>
  <p:timing>
    <p:tnLst>
      <p:par>
        <p:cTn id="269" dur="indefinite" restart="never" nodeType="tmRoot">
          <p:childTnLst>
            <p:seq>
              <p:cTn id="270" dur="indefinite" nodeType="mainSeq">
                <p:childTnLst>
                  <p:par>
                    <p:cTn id="271" fill="hold">
                      <p:stCondLst>
                        <p:cond delay="indefinite"/>
                      </p:stCondLst>
                      <p:childTnLst>
                        <p:par>
                          <p:cTn id="272" fill="hold">
                            <p:stCondLst>
                              <p:cond delay="0"/>
                            </p:stCondLst>
                            <p:childTnLst>
                              <p:par>
                                <p:cTn id="273" nodeType="clickEffect" fill="hold" presetClass="mediacall">
                                  <p:stCondLst>
                                    <p:cond delay="0"/>
                                  </p:stCondLst>
                                  <p:childTnLst>
                                    <p:cmd type="call" cmd="playFrom(0.0)">
                                      <p:cBhvr>
                                        <p:cTn id="274" dur="17160" fill="hold"/>
                                        <p:tgtEl>
                                          <p:spTgt spid="333"/>
                                        </p:tgtEl>
                                      </p:cBhvr>
                                    </p:cmd>
                                  </p:childTnLst>
                                </p:cTn>
                              </p:par>
                            </p:childTnLst>
                          </p:cTn>
                        </p:par>
                      </p:childTnLst>
                    </p:cTn>
                  </p:par>
                </p:childTnLst>
              </p:cTn>
              <p:prevCondLst>
                <p:cond evt="onPrev">
                  <p:tgtEl>
                    <p:sldTgt/>
                  </p:tgtEl>
                </p:cond>
              </p:prevCondLst>
              <p:nextCondLst>
                <p:cond evt="onNext">
                  <p:tgtEl>
                    <p:sldTgt/>
                  </p:tgtEl>
                </p:cond>
              </p:nextCondLst>
            </p:seq>
            <p:seq>
              <p:cTn id="275" restart="whenNotActive" nodeType="interactiveSeq" fill="hold">
                <p:stCondLst>
                  <p:cond delay="0" evt="onClick">
                    <p:tgtEl>
                      <p:spTgt spid="333"/>
                    </p:tgtEl>
                  </p:cond>
                </p:stCondLst>
                <p:childTnLst>
                  <p:par>
                    <p:cTn id="276" fill="hold">
                      <p:stCondLst>
                        <p:cond delay="0" evt="onClick">
                          <p:tgtEl>
                            <p:spTgt spid="333"/>
                          </p:tgtEl>
                        </p:cond>
                      </p:stCondLst>
                      <p:childTnLst>
                        <p:par>
                          <p:cTn id="277" fill="hold">
                            <p:stCondLst>
                              <p:cond delay="0"/>
                            </p:stCondLst>
                            <p:childTnLst>
                              <p:par>
                                <p:cTn id="278" nodeType="clickEffect" fill="hold" presetClass="mediacall">
                                  <p:stCondLst>
                                    <p:cond delay="0"/>
                                  </p:stCondLst>
                                  <p:childTnLst>
                                    <p:cmd type="call" cmd="togglePause">
                                      <p:cBhvr>
                                        <p:cTn id="279" dur="1" fill="hold"/>
                                        <p:tgtEl>
                                          <p:spTgt spid="333"/>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 name="Picture 2" descr="Fake Receipt Regular">
            <a:hlinkClick r:id="rId1"/>
          </p:cNvPr>
          <p:cNvPicPr/>
          <p:nvPr/>
        </p:nvPicPr>
        <p:blipFill>
          <a:blip r:embed="rId2"/>
          <a:stretch/>
        </p:blipFill>
        <p:spPr>
          <a:xfrm>
            <a:off x="3458160" y="911160"/>
            <a:ext cx="5074560" cy="853560"/>
          </a:xfrm>
          <a:prstGeom prst="rect">
            <a:avLst/>
          </a:prstGeom>
          <a:ln w="0">
            <a:noFill/>
          </a:ln>
        </p:spPr>
      </p:pic>
      <p:pic>
        <p:nvPicPr>
          <p:cNvPr id="335" name="Picture 4" descr="cReAmY fIlLeD"/>
          <p:cNvPicPr/>
          <p:nvPr/>
        </p:nvPicPr>
        <p:blipFill>
          <a:blip r:embed="rId3"/>
          <a:stretch/>
        </p:blipFill>
        <p:spPr>
          <a:xfrm>
            <a:off x="3458160" y="2382480"/>
            <a:ext cx="4684320" cy="342000"/>
          </a:xfrm>
          <a:prstGeom prst="rect">
            <a:avLst/>
          </a:prstGeom>
          <a:ln w="0">
            <a:noFill/>
          </a:ln>
        </p:spPr>
      </p:pic>
      <p:pic>
        <p:nvPicPr>
          <p:cNvPr id="336" name="Picture 6" descr="cReAmY fIlLeD"/>
          <p:cNvPicPr/>
          <p:nvPr/>
        </p:nvPicPr>
        <p:blipFill>
          <a:blip r:embed="rId4"/>
          <a:stretch/>
        </p:blipFill>
        <p:spPr>
          <a:xfrm>
            <a:off x="3458160" y="2899080"/>
            <a:ext cx="5388480" cy="342000"/>
          </a:xfrm>
          <a:prstGeom prst="rect">
            <a:avLst/>
          </a:prstGeom>
          <a:ln w="0">
            <a:noFill/>
          </a:ln>
        </p:spPr>
      </p:pic>
      <p:pic>
        <p:nvPicPr>
          <p:cNvPr id="337" name="Picture 8" descr="cReAmY fIlLeD"/>
          <p:cNvPicPr/>
          <p:nvPr/>
        </p:nvPicPr>
        <p:blipFill>
          <a:blip r:embed="rId5"/>
          <a:stretch/>
        </p:blipFill>
        <p:spPr>
          <a:xfrm>
            <a:off x="3458160" y="3415320"/>
            <a:ext cx="1608120" cy="351360"/>
          </a:xfrm>
          <a:prstGeom prst="rect">
            <a:avLst/>
          </a:prstGeom>
          <a:ln w="0">
            <a:noFill/>
          </a:ln>
        </p:spPr>
      </p:pic>
      <p:pic>
        <p:nvPicPr>
          <p:cNvPr id="338" name="Picture 10" descr="cReAmY fIlLeD"/>
          <p:cNvPicPr/>
          <p:nvPr/>
        </p:nvPicPr>
        <p:blipFill>
          <a:blip r:embed="rId6"/>
          <a:stretch/>
        </p:blipFill>
        <p:spPr>
          <a:xfrm>
            <a:off x="3458160" y="3931920"/>
            <a:ext cx="5245920" cy="342000"/>
          </a:xfrm>
          <a:prstGeom prst="rect">
            <a:avLst/>
          </a:prstGeom>
          <a:ln w="0">
            <a:noFill/>
          </a:ln>
        </p:spPr>
      </p:pic>
      <p:pic>
        <p:nvPicPr>
          <p:cNvPr id="339" name="Picture 14" descr="cReAmY fIlLeD"/>
          <p:cNvPicPr/>
          <p:nvPr/>
        </p:nvPicPr>
        <p:blipFill>
          <a:blip r:embed="rId7"/>
          <a:stretch/>
        </p:blipFill>
        <p:spPr>
          <a:xfrm>
            <a:off x="3458160" y="4458240"/>
            <a:ext cx="5760000" cy="37080"/>
          </a:xfrm>
          <a:prstGeom prst="rect">
            <a:avLst/>
          </a:prstGeom>
          <a:ln w="0">
            <a:noFill/>
          </a:ln>
        </p:spPr>
      </p:pic>
      <p:pic>
        <p:nvPicPr>
          <p:cNvPr id="340" name="Picture 20" descr="cReAmY fIlLeD"/>
          <p:cNvPicPr/>
          <p:nvPr/>
        </p:nvPicPr>
        <p:blipFill>
          <a:blip r:embed="rId8"/>
          <a:stretch/>
        </p:blipFill>
        <p:spPr>
          <a:xfrm>
            <a:off x="3458160" y="4740120"/>
            <a:ext cx="3864960" cy="342000"/>
          </a:xfrm>
          <a:prstGeom prst="rect">
            <a:avLst/>
          </a:prstGeom>
          <a:ln w="0">
            <a:noFill/>
          </a:ln>
        </p:spPr>
      </p:pic>
      <p:sp>
        <p:nvSpPr>
          <p:cNvPr id="341" name="Straight Connector 2"/>
          <p:cNvSpPr/>
          <p:nvPr/>
        </p:nvSpPr>
        <p:spPr>
          <a:xfrm>
            <a:off x="3234240" y="0"/>
            <a:ext cx="360" cy="6858000"/>
          </a:xfrm>
          <a:prstGeom prst="line">
            <a:avLst/>
          </a:prstGeom>
          <a:ln w="12700">
            <a:solidFill>
              <a:srgbClr val="000000"/>
            </a:solidFill>
          </a:ln>
        </p:spPr>
        <p:style>
          <a:lnRef idx="1">
            <a:schemeClr val="accent1"/>
          </a:lnRef>
          <a:fillRef idx="0">
            <a:schemeClr val="accent1"/>
          </a:fillRef>
          <a:effectRef idx="0">
            <a:schemeClr val="accent1"/>
          </a:effectRef>
          <a:fontRef idx="minor"/>
        </p:style>
      </p:sp>
      <p:sp>
        <p:nvSpPr>
          <p:cNvPr id="342" name="Straight Connector 10"/>
          <p:cNvSpPr/>
          <p:nvPr/>
        </p:nvSpPr>
        <p:spPr>
          <a:xfrm>
            <a:off x="9347400" y="0"/>
            <a:ext cx="360" cy="6858000"/>
          </a:xfrm>
          <a:prstGeom prst="line">
            <a:avLst/>
          </a:prstGeom>
          <a:ln w="12700">
            <a:solidFill>
              <a:srgbClr val="00000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80" dur="indefinite" restart="never" nodeType="tmRoot">
          <p:childTnLst>
            <p:seq>
              <p:cTn id="281" dur="indefinite" nodeType="mainSeq">
                <p:childTnLst>
                  <p:par>
                    <p:cTn id="282" fill="hold">
                      <p:stCondLst>
                        <p:cond delay="indefinite"/>
                      </p:stCondLst>
                      <p:childTnLst>
                        <p:par>
                          <p:cTn id="283" fill="hold">
                            <p:stCondLst>
                              <p:cond delay="0"/>
                            </p:stCondLst>
                            <p:childTnLst>
                              <p:par>
                                <p:cTn id="284" nodeType="clickEffect" fill="hold" presetClass="entr" presetID="1">
                                  <p:stCondLst>
                                    <p:cond delay="0"/>
                                  </p:stCondLst>
                                  <p:childTnLst>
                                    <p:set>
                                      <p:cBhvr>
                                        <p:cTn id="285" dur="1" fill="hold">
                                          <p:stCondLst>
                                            <p:cond delay="0"/>
                                          </p:stCondLst>
                                        </p:cTn>
                                        <p:tgtEl>
                                          <p:spTgt spid="335"/>
                                        </p:tgtEl>
                                        <p:attrNameLst>
                                          <p:attrName>style.visibility</p:attrName>
                                        </p:attrNameLst>
                                      </p:cBhvr>
                                      <p:to>
                                        <p:strVal val="visible"/>
                                      </p:to>
                                    </p:set>
                                  </p:childTnLst>
                                </p:cTn>
                              </p:par>
                            </p:childTnLst>
                          </p:cTn>
                        </p:par>
                      </p:childTnLst>
                    </p:cTn>
                  </p:par>
                  <p:par>
                    <p:cTn id="286" fill="hold">
                      <p:stCondLst>
                        <p:cond delay="indefinite"/>
                      </p:stCondLst>
                      <p:childTnLst>
                        <p:par>
                          <p:cTn id="287" fill="hold">
                            <p:stCondLst>
                              <p:cond delay="0"/>
                            </p:stCondLst>
                            <p:childTnLst>
                              <p:par>
                                <p:cTn id="288" nodeType="clickEffect" fill="hold" presetClass="entr" presetID="1">
                                  <p:stCondLst>
                                    <p:cond delay="0"/>
                                  </p:stCondLst>
                                  <p:childTnLst>
                                    <p:set>
                                      <p:cBhvr>
                                        <p:cTn id="289" dur="1" fill="hold">
                                          <p:stCondLst>
                                            <p:cond delay="0"/>
                                          </p:stCondLst>
                                        </p:cTn>
                                        <p:tgtEl>
                                          <p:spTgt spid="336"/>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nodeType="clickEffect" fill="hold" presetClass="entr" presetID="1">
                                  <p:stCondLst>
                                    <p:cond delay="0"/>
                                  </p:stCondLst>
                                  <p:childTnLst>
                                    <p:set>
                                      <p:cBhvr>
                                        <p:cTn id="293" dur="1" fill="hold">
                                          <p:stCondLst>
                                            <p:cond delay="0"/>
                                          </p:stCondLst>
                                        </p:cTn>
                                        <p:tgtEl>
                                          <p:spTgt spid="337"/>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nodeType="clickEffect" fill="hold" presetClass="entr" presetID="1">
                                  <p:stCondLst>
                                    <p:cond delay="0"/>
                                  </p:stCondLst>
                                  <p:childTnLst>
                                    <p:set>
                                      <p:cBhvr>
                                        <p:cTn id="297" dur="1" fill="hold">
                                          <p:stCondLst>
                                            <p:cond delay="0"/>
                                          </p:stCondLst>
                                        </p:cTn>
                                        <p:tgtEl>
                                          <p:spTgt spid="338"/>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nodeType="clickEffect" fill="hold" presetClass="entr" presetID="1">
                                  <p:stCondLst>
                                    <p:cond delay="0"/>
                                  </p:stCondLst>
                                  <p:childTnLst>
                                    <p:set>
                                      <p:cBhvr>
                                        <p:cTn id="301" dur="1" fill="hold">
                                          <p:stCondLst>
                                            <p:cond delay="0"/>
                                          </p:stCondLst>
                                        </p:cTn>
                                        <p:tgtEl>
                                          <p:spTgt spid="339"/>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nodeType="clickEffect" fill="hold" presetClass="entr" presetID="1">
                                  <p:stCondLst>
                                    <p:cond delay="0"/>
                                  </p:stCondLst>
                                  <p:childTnLst>
                                    <p:set>
                                      <p:cBhvr>
                                        <p:cTn id="305"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Picture 3" descr=""/>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p:blipFill>
        <p:spPr>
          <a:xfrm>
            <a:off x="768960" y="0"/>
            <a:ext cx="10649520" cy="6856920"/>
          </a:xfrm>
          <a:prstGeom prst="rect">
            <a:avLst/>
          </a:prstGeom>
          <a:ln w="0">
            <a:noFill/>
          </a:ln>
        </p:spPr>
      </p:pic>
      <p:sp>
        <p:nvSpPr>
          <p:cNvPr id="344" name="Rectangle 4"/>
          <p:cNvSpPr/>
          <p:nvPr/>
        </p:nvSpPr>
        <p:spPr>
          <a:xfrm>
            <a:off x="1953360" y="2498040"/>
            <a:ext cx="8281440" cy="1842120"/>
          </a:xfrm>
          <a:prstGeom prst="rect">
            <a:avLst/>
          </a:prstGeom>
          <a:solidFill>
            <a:schemeClr val="bg1">
              <a:alpha val="9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go.particular.net/</a:t>
            </a:r>
            <a:r>
              <a:rPr b="0" lang="en-US" sz="11500" spc="-1" strike="noStrike">
                <a:solidFill>
                  <a:srgbClr val="ffaf00"/>
                </a:solidFill>
                <a:latin typeface="Yanone Kaffeesatz Regular"/>
                <a:ea typeface="DejaVu Sans"/>
              </a:rPr>
              <a:t>sample</a:t>
            </a:r>
            <a:endParaRPr b="0" lang="en-US" sz="115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Rectangle 1"/>
          <p:cNvSpPr/>
          <p:nvPr/>
        </p:nvSpPr>
        <p:spPr>
          <a:xfrm>
            <a:off x="3212640" y="1851480"/>
            <a:ext cx="5762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Thanks</a:t>
            </a:r>
            <a:endParaRPr b="0" lang="en-US" sz="19900" spc="-1" strike="noStrike">
              <a:latin typeface="Arial"/>
            </a:endParaRPr>
          </a:p>
        </p:txBody>
      </p:sp>
      <p:pic>
        <p:nvPicPr>
          <p:cNvPr id="346" name="Picture 2" descr=""/>
          <p:cNvPicPr/>
          <p:nvPr/>
        </p:nvPicPr>
        <p:blipFill>
          <a:blip r:embed="rId1"/>
          <a:stretch/>
        </p:blipFill>
        <p:spPr>
          <a:xfrm>
            <a:off x="8050320" y="612360"/>
            <a:ext cx="2878200" cy="689760"/>
          </a:xfrm>
          <a:prstGeom prst="rect">
            <a:avLst/>
          </a:prstGeom>
          <a:ln w="0">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Rectangle 1"/>
          <p:cNvSpPr/>
          <p:nvPr/>
        </p:nvSpPr>
        <p:spPr>
          <a:xfrm>
            <a:off x="1143360" y="3127680"/>
            <a:ext cx="9523440" cy="912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600" spc="-1" strike="noStrike">
                <a:solidFill>
                  <a:srgbClr val="44546a"/>
                </a:solidFill>
                <a:latin typeface="Yanone Kaffeesatz Regular"/>
                <a:ea typeface="DejaVu Sans"/>
              </a:rPr>
              <a:t>github.com/danielmarbach/</a:t>
            </a:r>
            <a:r>
              <a:rPr b="0" lang="en-US" sz="5400" spc="-1" strike="noStrike">
                <a:solidFill>
                  <a:srgbClr val="ffaf00"/>
                </a:solidFill>
                <a:latin typeface="Yanone Kaffeesatz Regular"/>
                <a:ea typeface="DejaVu Sans"/>
              </a:rPr>
              <a:t>AzureServiceBus.DeepDive</a:t>
            </a:r>
            <a:endParaRPr b="0" lang="en-US" sz="5400" spc="-1" strike="noStrike">
              <a:latin typeface="Arial"/>
            </a:endParaRPr>
          </a:p>
        </p:txBody>
      </p:sp>
      <p:sp>
        <p:nvSpPr>
          <p:cNvPr id="348" name="Rectangle 3"/>
          <p:cNvSpPr/>
          <p:nvPr/>
        </p:nvSpPr>
        <p:spPr>
          <a:xfrm>
            <a:off x="1104120" y="1124640"/>
            <a:ext cx="6380640" cy="18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1500" spc="-1" strike="noStrike">
                <a:solidFill>
                  <a:srgbClr val="ed7d31"/>
                </a:solidFill>
                <a:latin typeface="Yanone Kaffeesatz Regular"/>
                <a:ea typeface="DejaVu Sans"/>
              </a:rPr>
              <a:t>Slides, Links…</a:t>
            </a:r>
            <a:endParaRPr b="0" lang="en-US" sz="115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Rectangle 1"/>
          <p:cNvSpPr/>
          <p:nvPr/>
        </p:nvSpPr>
        <p:spPr>
          <a:xfrm>
            <a:off x="3876840" y="1851480"/>
            <a:ext cx="4434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Q &amp; A</a:t>
            </a:r>
            <a:endParaRPr b="0" lang="en-US" sz="19900" spc="-1" strike="noStrike">
              <a:latin typeface="Arial"/>
            </a:endParaRPr>
          </a:p>
        </p:txBody>
      </p:sp>
      <p:pic>
        <p:nvPicPr>
          <p:cNvPr id="350" name="Picture 3" descr=""/>
          <p:cNvPicPr/>
          <p:nvPr/>
        </p:nvPicPr>
        <p:blipFill>
          <a:blip r:embed="rId1"/>
          <a:stretch/>
        </p:blipFill>
        <p:spPr>
          <a:xfrm>
            <a:off x="8050320" y="612360"/>
            <a:ext cx="2878200" cy="6897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 descr="">
            <a:hlinkClick r:id="" action="ppaction://media"/>
          </p:cNvPr>
          <p:cNvPicPr/>
          <p:nvPr>
            <a:videoFile r:link="rId1"/>
            <p:extLst>
              <p:ext uri="{DAA4B4D4-6D71-4841-9C94-3DE7FCFB9230}">
                <p14:media r:embed="rId2"/>
              </p:ext>
            </p:extLst>
          </p:nvPr>
        </p:nvPicPr>
        <p:blipFill>
          <a:blip r:embed="rId3"/>
          <a:stretch>
            <a:fillRect/>
          </a:stretch>
        </p:blipFill>
        <p:spPr>
          <a:xfrm>
            <a:off x="-360" y="-635040"/>
            <a:ext cx="13812840" cy="7771320"/>
          </a:xfrm>
          <a:prstGeom prst="rect">
            <a:avLst/>
          </a:prstGeom>
          <a:ln w="0">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1" name="Picture 2" descr=""/>
          <p:cNvPicPr/>
          <p:nvPr/>
        </p:nvPicPr>
        <p:blipFill>
          <a:blip r:embed="rId1"/>
          <a:stretch/>
        </p:blipFill>
        <p:spPr>
          <a:xfrm>
            <a:off x="8050320" y="612360"/>
            <a:ext cx="2878200" cy="689760"/>
          </a:xfrm>
          <a:prstGeom prst="rect">
            <a:avLst/>
          </a:prstGeom>
          <a:ln w="0">
            <a:noFill/>
          </a:ln>
        </p:spPr>
      </p:pic>
      <p:sp>
        <p:nvSpPr>
          <p:cNvPr id="352" name="Rectangle 1"/>
          <p:cNvSpPr/>
          <p:nvPr/>
        </p:nvSpPr>
        <p:spPr>
          <a:xfrm>
            <a:off x="5721840" y="2090160"/>
            <a:ext cx="6093360" cy="2649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44546a"/>
                </a:solidFill>
                <a:latin typeface="Yanone Kaffeesatz Regular"/>
                <a:ea typeface="DejaVu Sans"/>
              </a:rPr>
              <a:t>Software Engineer</a:t>
            </a:r>
            <a:endParaRPr b="0" lang="en-US" sz="2800" spc="-1" strike="noStrike">
              <a:latin typeface="Arial"/>
            </a:endParaRPr>
          </a:p>
          <a:p>
            <a:pPr>
              <a:lnSpc>
                <a:spcPct val="100000"/>
              </a:lnSpc>
              <a:buNone/>
            </a:pPr>
            <a:r>
              <a:rPr b="0" lang="en-US" sz="2800" spc="-1" strike="noStrike">
                <a:solidFill>
                  <a:srgbClr val="44546a"/>
                </a:solidFill>
                <a:latin typeface="Yanone Kaffeesatz Regular"/>
                <a:ea typeface="DejaVu Sans"/>
              </a:rPr>
              <a:t>Microsoft MVP</a:t>
            </a:r>
            <a:endParaRPr b="0" lang="en-US" sz="2800" spc="-1" strike="noStrike">
              <a:latin typeface="Arial"/>
            </a:endParaRPr>
          </a:p>
          <a:p>
            <a:pPr>
              <a:lnSpc>
                <a:spcPct val="100000"/>
              </a:lnSpc>
              <a:buNone/>
            </a:pP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@danielmarbach</a:t>
            </a: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particular.net/blog</a:t>
            </a: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planetgeek.ch</a:t>
            </a:r>
            <a:endParaRPr b="0" lang="en-US" sz="2800" spc="-1" strike="noStrike">
              <a:latin typeface="Arial"/>
            </a:endParaRPr>
          </a:p>
        </p:txBody>
      </p:sp>
      <p:pic>
        <p:nvPicPr>
          <p:cNvPr id="353" name="Picture 5" descr=""/>
          <p:cNvPicPr/>
          <p:nvPr/>
        </p:nvPicPr>
        <p:blipFill>
          <a:blip r:embed="rId2"/>
          <a:stretch/>
        </p:blipFill>
        <p:spPr>
          <a:xfrm>
            <a:off x="1828800" y="2057400"/>
            <a:ext cx="2723400" cy="27432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 descr="">
            <a:hlinkClick r:id="" action="ppaction://media"/>
          </p:cNvPr>
          <p:cNvPicPr/>
          <p:nvPr>
            <a:videoFile r:link="rId1"/>
            <p:extLst>
              <p:ext uri="{DAA4B4D4-6D71-4841-9C94-3DE7FCFB9230}">
                <p14:media r:embed="rId2"/>
              </p:ext>
            </p:extLst>
          </p:nvPr>
        </p:nvPicPr>
        <p:blipFill>
          <a:blip r:embed="rId3"/>
          <a:stretch>
            <a:fillRect/>
          </a:stretch>
        </p:blipFill>
        <p:spPr>
          <a:xfrm>
            <a:off x="-360" y="-127080"/>
            <a:ext cx="12639240" cy="71110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Rectangle 1"/>
          <p:cNvSpPr/>
          <p:nvPr/>
        </p:nvSpPr>
        <p:spPr>
          <a:xfrm>
            <a:off x="1056240" y="1851480"/>
            <a:ext cx="100749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Management</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Box 4"/>
          <p:cNvSpPr/>
          <p:nvPr/>
        </p:nvSpPr>
        <p:spPr>
          <a:xfrm>
            <a:off x="309240" y="2828880"/>
            <a:ext cx="115686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ServiceBusAdministrationClient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0"/>
                      </p:stCondLst>
                      <p:childTnLst>
                        <p:par>
                          <p:cTn id="58" fill="hold">
                            <p:stCondLst>
                              <p:cond delay="0"/>
                            </p:stCondLst>
                            <p:childTnLst>
                              <p:par>
                                <p:cTn id="59" nodeType="withEffect" fill="hold" presetClass="entr" presetID="1">
                                  <p:stCondLst>
                                    <p:cond delay="0"/>
                                  </p:stCondLst>
                                  <p:childTnLst>
                                    <p:set>
                                      <p:cBhvr>
                                        <p:cTn id="60"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Rectangle 1"/>
          <p:cNvSpPr/>
          <p:nvPr/>
        </p:nvSpPr>
        <p:spPr>
          <a:xfrm>
            <a:off x="3159000" y="1851480"/>
            <a:ext cx="5870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Receive</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Box 7"/>
          <p:cNvSpPr/>
          <p:nvPr/>
        </p:nvSpPr>
        <p:spPr>
          <a:xfrm>
            <a:off x="189720" y="2967480"/>
            <a:ext cx="118072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Box 2"/>
          <p:cNvSpPr/>
          <p:nvPr/>
        </p:nvSpPr>
        <p:spPr>
          <a:xfrm>
            <a:off x="558360" y="982080"/>
            <a:ext cx="1107036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receiverOptions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ServiceBusReceiverOptions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ReceiveMode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ServiceBusReceiveMode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PeekLock</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PrefetchCount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SubQueue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SubQueue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None</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receiverOptions</a:t>
            </a:r>
            <a:r>
              <a:rPr b="0" lang="en-US" sz="2400" spc="-1" strike="noStrike">
                <a:solidFill>
                  <a:srgbClr val="222222"/>
                </a:solidFill>
                <a:latin typeface="Consolas"/>
                <a:ea typeface="DejaVu Sans"/>
              </a:rPr>
              <a:t>);</a:t>
            </a:r>
            <a:br>
              <a:rPr sz="2400"/>
            </a:b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795e26"/>
                </a:solidFill>
                <a:latin typeface="Consolas"/>
                <a:ea typeface="DejaVu Sans"/>
              </a:rPr>
              <a:t>foreach</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in</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ReceiveMessagesAsync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8000"/>
                </a:solidFill>
                <a:latin typeface="Consolas"/>
                <a:ea typeface="DejaVu Sans"/>
              </a:rPr>
              <a:t>// consume message</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52">
                                            <p:txEl>
                                              <p:pRg st="8" end="8"/>
                                            </p:txEl>
                                          </p:spTgt>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152">
                                            <p:txEl>
                                              <p:pRg st="9" end="9"/>
                                            </p:txEl>
                                          </p:spTgt>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152">
                                            <p:txEl>
                                              <p:pRg st="10" end="10"/>
                                            </p:txEl>
                                          </p:spTgt>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152">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Rectangle 8"/>
          <p:cNvSpPr/>
          <p:nvPr/>
        </p:nvSpPr>
        <p:spPr>
          <a:xfrm>
            <a:off x="211320" y="5956200"/>
            <a:ext cx="11867040" cy="4604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54" name="TextBox 11"/>
          <p:cNvSpPr/>
          <p:nvPr/>
        </p:nvSpPr>
        <p:spPr>
          <a:xfrm>
            <a:off x="1041120" y="1351440"/>
            <a:ext cx="1010556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processorOptions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ServiceBusProcessorOptions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AutoCompleteMessages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false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MaxConcurrentCalls</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MaxAutoLockRenewalDuration</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FromMinutes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ReceiveMode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ServiceBusReceiveMode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PeekLock</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PrefetchCount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10</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222222"/>
                </a:solidFill>
                <a:latin typeface="Consolas"/>
                <a:ea typeface="DejaVu Sans"/>
              </a:rPr>
              <a:t>	</a:t>
            </a:r>
            <a:r>
              <a:rPr b="0" lang="en-US" sz="2400" spc="-1" strike="noStrike">
                <a:solidFill>
                  <a:srgbClr val="795e26"/>
                </a:solidFill>
                <a:latin typeface="Consolas"/>
                <a:ea typeface="DejaVu Sans"/>
              </a:rPr>
              <a:t>CreateProcessor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processorOptions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xit" presetID="1">
                                  <p:stCondLst>
                                    <p:cond delay="0"/>
                                  </p:stCondLst>
                                  <p:childTnLst>
                                    <p:set>
                                      <p:cBhvr>
                                        <p:cTn id="78" dur="1" fill="hold">
                                          <p:stCondLst>
                                            <p:cond delay="0"/>
                                          </p:stCondLst>
                                        </p:cTn>
                                        <p:tgtEl>
                                          <p:spTgt spid="1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54">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54">
                                            <p:txEl>
                                              <p:pRg st="3" end="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154">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54">
                                            <p:txEl>
                                              <p:pRg st="5" end="5"/>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154">
                                            <p:txEl>
                                              <p:pRg st="6" end="6"/>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5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Box 2"/>
          <p:cNvSpPr/>
          <p:nvPr/>
        </p:nvSpPr>
        <p:spPr>
          <a:xfrm>
            <a:off x="831600" y="1305360"/>
            <a:ext cx="1052424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ProcessMessageAsync</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async</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messageEventArgs</a:t>
            </a:r>
            <a:r>
              <a:rPr b="0" lang="en-US" sz="2400" spc="-1" strike="noStrike">
                <a:solidFill>
                  <a:srgbClr val="000000"/>
                </a:solidFill>
                <a:latin typeface="Consolas"/>
                <a:ea typeface="DejaVu Sans"/>
              </a:rPr>
              <a:t> =&gt;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$"Received message with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MessageId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 </a:t>
            </a:r>
            <a:br>
              <a:rPr sz="2400"/>
            </a:b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and content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UTF8</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GetString</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Body</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8000"/>
                </a:solidFill>
                <a:latin typeface="Consolas"/>
                <a:ea typeface="DejaVu Sans"/>
              </a:rPr>
              <a:t>// throw new InvalidOperationException();</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messageEventArgs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CompleteMessageAsync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1" name="Gruppieren 35"/>
          <p:cNvGrpSpPr/>
          <p:nvPr/>
        </p:nvGrpSpPr>
        <p:grpSpPr>
          <a:xfrm>
            <a:off x="3373200" y="2205720"/>
            <a:ext cx="2554920" cy="3060720"/>
            <a:chOff x="3373200" y="2205720"/>
            <a:chExt cx="2554920" cy="3060720"/>
          </a:xfrm>
        </p:grpSpPr>
        <p:pic>
          <p:nvPicPr>
            <p:cNvPr id="92" name="Picture 6" descr=""/>
            <p:cNvPicPr/>
            <p:nvPr/>
          </p:nvPicPr>
          <p:blipFill>
            <a:blip r:embed="rId1">
              <a:grayscl/>
            </a:blip>
            <a:srcRect l="2764" t="1446" r="6264" b="0"/>
            <a:stretch/>
          </p:blipFill>
          <p:spPr>
            <a:xfrm>
              <a:off x="3934440" y="2205720"/>
              <a:ext cx="1389960" cy="1506600"/>
            </a:xfrm>
            <a:prstGeom prst="rect">
              <a:avLst/>
            </a:prstGeom>
            <a:ln w="0">
              <a:noFill/>
            </a:ln>
          </p:spPr>
        </p:pic>
        <p:sp>
          <p:nvSpPr>
            <p:cNvPr id="93" name="TextBox 7"/>
            <p:cNvSpPr/>
            <p:nvPr/>
          </p:nvSpPr>
          <p:spPr>
            <a:xfrm>
              <a:off x="3772080" y="3848760"/>
              <a:ext cx="176760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Event Hubs</a:t>
              </a:r>
              <a:endParaRPr b="0" lang="en-US" sz="3200" spc="-1" strike="noStrike">
                <a:latin typeface="Arial"/>
              </a:endParaRPr>
            </a:p>
          </p:txBody>
        </p:sp>
        <p:sp>
          <p:nvSpPr>
            <p:cNvPr id="94" name="TextBox 9"/>
            <p:cNvSpPr/>
            <p:nvPr/>
          </p:nvSpPr>
          <p:spPr>
            <a:xfrm>
              <a:off x="3373200" y="4435200"/>
              <a:ext cx="2554920" cy="83124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Big data streaming</a:t>
              </a:r>
              <a:endParaRPr b="0" lang="en-US" sz="2000" spc="-1" strike="noStrike">
                <a:latin typeface="Arial"/>
              </a:endParaRPr>
            </a:p>
            <a:p>
              <a:pPr>
                <a:lnSpc>
                  <a:spcPct val="90000"/>
                </a:lnSpc>
                <a:spcAft>
                  <a:spcPts val="550"/>
                </a:spcAft>
                <a:buNone/>
              </a:pPr>
              <a:endParaRPr b="0" lang="en-US" sz="1600" spc="-1" strike="noStrike">
                <a:latin typeface="Arial"/>
              </a:endParaRPr>
            </a:p>
          </p:txBody>
        </p:sp>
      </p:grpSp>
      <p:grpSp>
        <p:nvGrpSpPr>
          <p:cNvPr id="95" name="Gruppieren 34"/>
          <p:cNvGrpSpPr/>
          <p:nvPr/>
        </p:nvGrpSpPr>
        <p:grpSpPr>
          <a:xfrm>
            <a:off x="8922600" y="2205720"/>
            <a:ext cx="2554920" cy="2742120"/>
            <a:chOff x="8922600" y="2205720"/>
            <a:chExt cx="2554920" cy="2742120"/>
          </a:xfrm>
        </p:grpSpPr>
        <p:pic>
          <p:nvPicPr>
            <p:cNvPr id="96" name="Picture 5" descr=""/>
            <p:cNvPicPr/>
            <p:nvPr/>
          </p:nvPicPr>
          <p:blipFill>
            <a:blip r:embed="rId2">
              <a:grayscl/>
            </a:blip>
            <a:stretch/>
          </p:blipFill>
          <p:spPr>
            <a:xfrm>
              <a:off x="9469080" y="2205720"/>
              <a:ext cx="1433160" cy="1433520"/>
            </a:xfrm>
            <a:prstGeom prst="rect">
              <a:avLst/>
            </a:prstGeom>
            <a:ln w="0">
              <a:noFill/>
            </a:ln>
          </p:spPr>
        </p:pic>
        <p:sp>
          <p:nvSpPr>
            <p:cNvPr id="97" name="TextBox 6"/>
            <p:cNvSpPr/>
            <p:nvPr/>
          </p:nvSpPr>
          <p:spPr>
            <a:xfrm>
              <a:off x="9198000" y="3848760"/>
              <a:ext cx="202968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Service Bus</a:t>
              </a:r>
              <a:endParaRPr b="0" lang="en-US" sz="3200" spc="-1" strike="noStrike">
                <a:latin typeface="Arial"/>
              </a:endParaRPr>
            </a:p>
          </p:txBody>
        </p:sp>
        <p:sp>
          <p:nvSpPr>
            <p:cNvPr id="98" name="TextBox 10"/>
            <p:cNvSpPr/>
            <p:nvPr/>
          </p:nvSpPr>
          <p:spPr>
            <a:xfrm>
              <a:off x="8922600" y="4405320"/>
              <a:ext cx="2554920" cy="5425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Enterprise messaging </a:t>
              </a:r>
              <a:endParaRPr b="0" lang="en-US" sz="2000" spc="-1" strike="noStrike">
                <a:latin typeface="Arial"/>
              </a:endParaRPr>
            </a:p>
          </p:txBody>
        </p:sp>
      </p:grpSp>
      <p:grpSp>
        <p:nvGrpSpPr>
          <p:cNvPr id="99" name="Gruppieren 36"/>
          <p:cNvGrpSpPr/>
          <p:nvPr/>
        </p:nvGrpSpPr>
        <p:grpSpPr>
          <a:xfrm>
            <a:off x="709560" y="2230920"/>
            <a:ext cx="2554920" cy="3309840"/>
            <a:chOff x="709560" y="2230920"/>
            <a:chExt cx="2554920" cy="3309840"/>
          </a:xfrm>
        </p:grpSpPr>
        <p:sp>
          <p:nvSpPr>
            <p:cNvPr id="100" name="TextBox 12"/>
            <p:cNvSpPr/>
            <p:nvPr/>
          </p:nvSpPr>
          <p:spPr>
            <a:xfrm>
              <a:off x="1053360" y="3848760"/>
              <a:ext cx="176940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Event Grid</a:t>
              </a:r>
              <a:endParaRPr b="0" lang="en-US" sz="3200" spc="-1" strike="noStrike">
                <a:latin typeface="Arial"/>
              </a:endParaRPr>
            </a:p>
          </p:txBody>
        </p:sp>
        <p:sp>
          <p:nvSpPr>
            <p:cNvPr id="101" name="TextBox 13"/>
            <p:cNvSpPr/>
            <p:nvPr/>
          </p:nvSpPr>
          <p:spPr>
            <a:xfrm>
              <a:off x="709560" y="4435200"/>
              <a:ext cx="2554920" cy="110556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Cross cloud reactive eventing</a:t>
              </a:r>
              <a:endParaRPr b="0" lang="en-US" sz="2000" spc="-1" strike="noStrike">
                <a:latin typeface="Arial"/>
              </a:endParaRPr>
            </a:p>
            <a:p>
              <a:pPr>
                <a:lnSpc>
                  <a:spcPct val="90000"/>
                </a:lnSpc>
                <a:spcAft>
                  <a:spcPts val="550"/>
                </a:spcAft>
                <a:buNone/>
              </a:pPr>
              <a:endParaRPr b="0" lang="en-US" sz="1600" spc="-1" strike="noStrike">
                <a:latin typeface="Arial"/>
              </a:endParaRPr>
            </a:p>
          </p:txBody>
        </p:sp>
        <p:pic>
          <p:nvPicPr>
            <p:cNvPr id="102" name="Graphic 3" descr=""/>
            <p:cNvPicPr/>
            <p:nvPr/>
          </p:nvPicPr>
          <p:blipFill>
            <a:blip r:embed="rId3">
              <a:grayscl/>
            </a:blip>
            <a:stretch/>
          </p:blipFill>
          <p:spPr>
            <a:xfrm>
              <a:off x="1181160" y="2230920"/>
              <a:ext cx="1445040" cy="1443960"/>
            </a:xfrm>
            <a:prstGeom prst="rect">
              <a:avLst/>
            </a:prstGeom>
            <a:ln w="0">
              <a:noFill/>
            </a:ln>
          </p:spPr>
        </p:pic>
      </p:grpSp>
      <p:grpSp>
        <p:nvGrpSpPr>
          <p:cNvPr id="103" name="Gruppieren 37"/>
          <p:cNvGrpSpPr/>
          <p:nvPr/>
        </p:nvGrpSpPr>
        <p:grpSpPr>
          <a:xfrm>
            <a:off x="6037200" y="2163240"/>
            <a:ext cx="2776680" cy="3019320"/>
            <a:chOff x="6037200" y="2163240"/>
            <a:chExt cx="2776680" cy="3019320"/>
          </a:xfrm>
        </p:grpSpPr>
        <p:sp>
          <p:nvSpPr>
            <p:cNvPr id="104" name="TextBox 15"/>
            <p:cNvSpPr/>
            <p:nvPr/>
          </p:nvSpPr>
          <p:spPr>
            <a:xfrm>
              <a:off x="6037200" y="3845160"/>
              <a:ext cx="2776680" cy="690120"/>
            </a:xfrm>
            <a:prstGeom prst="rect">
              <a:avLst/>
            </a:prstGeom>
            <a:noFill/>
            <a:ln w="0">
              <a:noFill/>
            </a:ln>
          </p:spPr>
          <p:style>
            <a:lnRef idx="0"/>
            <a:fillRef idx="0"/>
            <a:effectRef idx="0"/>
            <a:fontRef idx="minor"/>
          </p:style>
          <p:txBody>
            <a:bodyPr lIns="157680" rIns="157680" tIns="126000" bIns="126000" anchor="t">
              <a:spAutoFit/>
            </a:bodyPr>
            <a:p>
              <a:pPr algn="ctr">
                <a:lnSpc>
                  <a:spcPct val="90000"/>
                </a:lnSpc>
                <a:spcAft>
                  <a:spcPts val="516"/>
                </a:spcAft>
                <a:buNone/>
              </a:pPr>
              <a:r>
                <a:rPr b="0" lang="en-US" sz="3200" spc="-1" strike="noStrike">
                  <a:solidFill>
                    <a:srgbClr val="ed7d31"/>
                  </a:solidFill>
                  <a:latin typeface="Yanone Kaffeesatz Regular"/>
                  <a:ea typeface="DejaVu Sans"/>
                </a:rPr>
                <a:t>Storage Queues</a:t>
              </a:r>
              <a:endParaRPr b="0" lang="en-US" sz="3200" spc="-1" strike="noStrike">
                <a:latin typeface="Arial"/>
              </a:endParaRPr>
            </a:p>
          </p:txBody>
        </p:sp>
        <p:sp>
          <p:nvSpPr>
            <p:cNvPr id="105" name="TextBox 16"/>
            <p:cNvSpPr/>
            <p:nvPr/>
          </p:nvSpPr>
          <p:spPr>
            <a:xfrm>
              <a:off x="6205320" y="4426920"/>
              <a:ext cx="2394360" cy="755640"/>
            </a:xfrm>
            <a:prstGeom prst="rect">
              <a:avLst/>
            </a:prstGeom>
            <a:noFill/>
            <a:ln w="0">
              <a:noFill/>
            </a:ln>
          </p:spPr>
          <p:style>
            <a:lnRef idx="0"/>
            <a:fillRef idx="0"/>
            <a:effectRef idx="0"/>
            <a:fontRef idx="minor"/>
          </p:style>
          <p:txBody>
            <a:bodyPr lIns="157680" rIns="157680" tIns="126000" bIns="126000" anchor="t">
              <a:spAutoFit/>
            </a:bodyPr>
            <a:p>
              <a:pPr algn="ctr">
                <a:lnSpc>
                  <a:spcPct val="90000"/>
                </a:lnSpc>
                <a:spcAft>
                  <a:spcPts val="516"/>
                </a:spcAft>
                <a:buNone/>
              </a:pPr>
              <a:r>
                <a:rPr b="0" lang="en-US" sz="2000" spc="-1" strike="noStrike">
                  <a:solidFill>
                    <a:srgbClr val="ffaf00"/>
                  </a:solidFill>
                  <a:latin typeface="Yanone Kaffeesatz Regular"/>
                  <a:ea typeface="DejaVu Sans"/>
                </a:rPr>
                <a:t>Simple task queues</a:t>
              </a:r>
              <a:endParaRPr b="0" lang="en-US" sz="2000" spc="-1" strike="noStrike">
                <a:latin typeface="Arial"/>
              </a:endParaRPr>
            </a:p>
            <a:p>
              <a:pPr>
                <a:lnSpc>
                  <a:spcPct val="90000"/>
                </a:lnSpc>
                <a:spcAft>
                  <a:spcPts val="516"/>
                </a:spcAft>
                <a:buNone/>
              </a:pPr>
              <a:endParaRPr b="0" lang="en-US" sz="1200" spc="-1" strike="noStrike">
                <a:latin typeface="Arial"/>
              </a:endParaRPr>
            </a:p>
          </p:txBody>
        </p:sp>
        <p:pic>
          <p:nvPicPr>
            <p:cNvPr id="106" name="Picture 19" descr=""/>
            <p:cNvPicPr/>
            <p:nvPr/>
          </p:nvPicPr>
          <p:blipFill>
            <a:blip r:embed="rId4">
              <a:grayscl/>
            </a:blip>
            <a:stretch/>
          </p:blipFill>
          <p:spPr>
            <a:xfrm>
              <a:off x="6605640" y="2163240"/>
              <a:ext cx="1486440" cy="1487160"/>
            </a:xfrm>
            <a:prstGeom prst="rect">
              <a:avLst/>
            </a:prstGeom>
            <a:ln w="0">
              <a:noFill/>
            </a:ln>
          </p:spPr>
        </p:pic>
      </p:grpSp>
      <p:grpSp>
        <p:nvGrpSpPr>
          <p:cNvPr id="107" name="Gruppieren 42"/>
          <p:cNvGrpSpPr/>
          <p:nvPr/>
        </p:nvGrpSpPr>
        <p:grpSpPr>
          <a:xfrm>
            <a:off x="448920" y="1510920"/>
            <a:ext cx="5540760" cy="4392720"/>
            <a:chOff x="448920" y="1510920"/>
            <a:chExt cx="5540760" cy="4392720"/>
          </a:xfrm>
        </p:grpSpPr>
        <p:sp>
          <p:nvSpPr>
            <p:cNvPr id="108" name="Rechteck 38"/>
            <p:cNvSpPr/>
            <p:nvPr/>
          </p:nvSpPr>
          <p:spPr>
            <a:xfrm>
              <a:off x="448920" y="1510920"/>
              <a:ext cx="5540760" cy="4392720"/>
            </a:xfrm>
            <a:prstGeom prst="rect">
              <a:avLst/>
            </a:prstGeom>
            <a:noFill/>
            <a:ln>
              <a:solidFill>
                <a:srgbClr val="a5a5a5"/>
              </a:solidFill>
              <a:prstDash val="dash"/>
            </a:ln>
          </p:spPr>
          <p:style>
            <a:lnRef idx="2">
              <a:schemeClr val="accent1">
                <a:shade val="50000"/>
              </a:schemeClr>
            </a:lnRef>
            <a:fillRef idx="1">
              <a:schemeClr val="accent1"/>
            </a:fillRef>
            <a:effectRef idx="0">
              <a:schemeClr val="accent1"/>
            </a:effectRef>
            <a:fontRef idx="minor"/>
          </p:style>
        </p:sp>
        <p:sp>
          <p:nvSpPr>
            <p:cNvPr id="109" name="Textfeld 39"/>
            <p:cNvSpPr/>
            <p:nvPr/>
          </p:nvSpPr>
          <p:spPr>
            <a:xfrm>
              <a:off x="456480" y="1535760"/>
              <a:ext cx="7804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a5a5a5"/>
                  </a:solidFill>
                  <a:latin typeface="Yanone Kaffeesatz Regular"/>
                  <a:ea typeface="DejaVu Sans"/>
                </a:rPr>
                <a:t>Eventing</a:t>
              </a:r>
              <a:endParaRPr b="0" lang="en-US" sz="1800" spc="-1" strike="noStrike">
                <a:latin typeface="Arial"/>
              </a:endParaRPr>
            </a:p>
          </p:txBody>
        </p:sp>
      </p:grpSp>
      <p:grpSp>
        <p:nvGrpSpPr>
          <p:cNvPr id="110" name="Gruppieren 43"/>
          <p:cNvGrpSpPr/>
          <p:nvPr/>
        </p:nvGrpSpPr>
        <p:grpSpPr>
          <a:xfrm>
            <a:off x="6094080" y="1510920"/>
            <a:ext cx="5540760" cy="4392720"/>
            <a:chOff x="6094080" y="1510920"/>
            <a:chExt cx="5540760" cy="4392720"/>
          </a:xfrm>
        </p:grpSpPr>
        <p:sp>
          <p:nvSpPr>
            <p:cNvPr id="111" name="Rechteck 40"/>
            <p:cNvSpPr/>
            <p:nvPr/>
          </p:nvSpPr>
          <p:spPr>
            <a:xfrm>
              <a:off x="6094080" y="1510920"/>
              <a:ext cx="5540760" cy="4392720"/>
            </a:xfrm>
            <a:prstGeom prst="rect">
              <a:avLst/>
            </a:prstGeom>
            <a:noFill/>
            <a:ln>
              <a:solidFill>
                <a:srgbClr val="a5a5a5"/>
              </a:solidFill>
              <a:prstDash val="dash"/>
            </a:ln>
          </p:spPr>
          <p:style>
            <a:lnRef idx="2">
              <a:schemeClr val="accent1">
                <a:shade val="50000"/>
              </a:schemeClr>
            </a:lnRef>
            <a:fillRef idx="1">
              <a:schemeClr val="accent1"/>
            </a:fillRef>
            <a:effectRef idx="0">
              <a:schemeClr val="accent1"/>
            </a:effectRef>
            <a:fontRef idx="minor"/>
          </p:style>
        </p:sp>
        <p:sp>
          <p:nvSpPr>
            <p:cNvPr id="112" name="Textfeld 41"/>
            <p:cNvSpPr/>
            <p:nvPr/>
          </p:nvSpPr>
          <p:spPr>
            <a:xfrm>
              <a:off x="6100200" y="1535760"/>
              <a:ext cx="9190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a5a5a5"/>
                  </a:solidFill>
                  <a:latin typeface="Yanone Kaffeesatz Regular"/>
                  <a:ea typeface="DejaVu Sans"/>
                </a:rPr>
                <a:t>Messaging</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Box 2"/>
          <p:cNvSpPr/>
          <p:nvPr/>
        </p:nvSpPr>
        <p:spPr>
          <a:xfrm>
            <a:off x="1155240" y="1582200"/>
            <a:ext cx="987696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ProcessErrorAsync</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async</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errorEventArgs</a:t>
            </a:r>
            <a:r>
              <a:rPr b="0" lang="en-US" sz="2400" spc="-1" strike="noStrike">
                <a:solidFill>
                  <a:srgbClr val="000000"/>
                </a:solidFill>
                <a:latin typeface="Consolas"/>
                <a:ea typeface="DejaVu Sans"/>
              </a:rPr>
              <a:t> =&gt;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$"Exception: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Exception</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$"FullyQualifiedNamespace: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FullyQualifiedNamespace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$"ErrorSource: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ErrorSource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$"EntityPath: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EntityPath</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Box 2"/>
          <p:cNvSpPr/>
          <p:nvPr/>
        </p:nvSpPr>
        <p:spPr>
          <a:xfrm>
            <a:off x="2640960" y="2459520"/>
            <a:ext cx="690588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StartProcessingAsync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untilStopRequired</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StopProcessingAsync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 descr="">
            <a:hlinkClick r:id="" action="ppaction://media"/>
          </p:cNvPr>
          <p:cNvPicPr/>
          <p:nvPr>
            <a:videoFile r:link="rId1"/>
            <p:extLst>
              <p:ext uri="{DAA4B4D4-6D71-4841-9C94-3DE7FCFB9230}">
                <p14:media r:embed="rId2"/>
              </p:ext>
            </p:extLst>
          </p:nvPr>
        </p:nvPicPr>
        <p:blipFill>
          <a:blip r:embed="rId3"/>
          <a:stretch>
            <a:fillRect/>
          </a:stretch>
        </p:blipFill>
        <p:spPr>
          <a:xfrm>
            <a:off x="-360" y="-571680"/>
            <a:ext cx="13429080" cy="7555320"/>
          </a:xfrm>
          <a:prstGeom prst="rect">
            <a:avLst/>
          </a:prstGeom>
          <a:ln w="0">
            <a:noFill/>
          </a:ln>
        </p:spPr>
      </p:pic>
    </p:spTree>
  </p:cSld>
  <mc:AlternateContent>
    <mc:Choice Requires="p14">
      <p:transition spd="slow" p14:dur="2000"/>
    </mc:Choice>
    <mc:Fallback>
      <p:transition spd="slow"/>
    </mc:Fallback>
  </mc:AlternateContent>
  <p:timing>
    <p:tnLst>
      <p:par>
        <p:cTn id="103" dur="indefinite" restart="never" nodeType="tmRoot">
          <p:childTnLst>
            <p:seq>
              <p:cTn id="104" restart="whenNotActive" nodeType="interactiveSeq" fill="hold">
                <p:stCondLst>
                  <p:cond evt="onClick">
                    <p:tgtEl>
                      <p:spTgt spid="158"/>
                    </p:tgtEl>
                  </p:cond>
                </p:stCondLst>
                <p:childTnLst>
                  <p:par>
                    <p:cTn id="105" fill="hold">
                      <p:stCondLst>
                        <p:cond evt="onClick">
                          <p:tgtEl>
                            <p:spTgt spid="158"/>
                          </p:tgtEl>
                        </p:cond>
                      </p:stCondLst>
                      <p:childTnLst>
                        <p:par>
                          <p:cTn id="106" fill="hold">
                            <p:stCondLst>
                              <p:cond delay="0"/>
                            </p:stCondLst>
                            <p:childTnLst>
                              <p:par>
                                <p:cTn id="107" nodeType="clickEffect" fill="hold" presetClass="mediacall">
                                  <p:stCondLst>
                                    <p:cond delay="0"/>
                                  </p:stCondLst>
                                  <p:childTnLst>
                                    <p:cmd type="call" cmd="togglePause">
                                      <p:cBhvr>
                                        <p:cTn id="108" dur="1" fill="hold"/>
                                        <p:tgtEl>
                                          <p:spTgt spid="158"/>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Rectangle 1"/>
          <p:cNvSpPr/>
          <p:nvPr/>
        </p:nvSpPr>
        <p:spPr>
          <a:xfrm>
            <a:off x="1322280" y="1851480"/>
            <a:ext cx="95432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Connections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Picture 2" descr="Related image"/>
          <p:cNvPicPr/>
          <p:nvPr/>
        </p:nvPicPr>
        <p:blipFill>
          <a:blip r:embed="rId1"/>
          <a:stretch/>
        </p:blipFill>
        <p:spPr>
          <a:xfrm>
            <a:off x="2136240" y="1959840"/>
            <a:ext cx="7914600" cy="2937240"/>
          </a:xfrm>
          <a:prstGeom prst="rect">
            <a:avLst/>
          </a:prstGeom>
          <a:ln w="0">
            <a:noFill/>
          </a:ln>
        </p:spPr>
      </p:pic>
    </p:spTree>
  </p:cSld>
  <mc:AlternateContent>
    <mc:Choice Requires="p14">
      <p:transition spd="slow" p14:dur="2000"/>
    </mc:Choice>
    <mc:Fallback>
      <p:transition spd="slow"/>
    </mc:Fallback>
  </mc:AlternateContent>
  <p:timing>
    <p:tnLst>
      <p:par>
        <p:cTn id="109" dur="indefinite" restart="never" nodeType="tmRoot">
          <p:childTnLst>
            <p:seq>
              <p:cTn id="110" dur="indefinite" nodeType="mainSeq">
                <p:childTnLst>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Box 3"/>
          <p:cNvSpPr/>
          <p:nvPr/>
        </p:nvSpPr>
        <p:spPr>
          <a:xfrm>
            <a:off x="775800" y="1189800"/>
            <a:ext cx="1063548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connectionSharingSender</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connectionSharingSender</a:t>
            </a:r>
            <a:br>
              <a:rPr sz="2400"/>
            </a:br>
            <a:r>
              <a:rPr b="0" lang="en-US" sz="2400" spc="-1" strike="noStrike">
                <a:solidFill>
                  <a:srgbClr val="001080"/>
                </a:solidFill>
                <a:latin typeface="Arial"/>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connectionSharingReceiver</a:t>
            </a:r>
            <a:r>
              <a:rPr b="0" lang="en-US" sz="2400" spc="-1" strike="noStrike">
                <a:solidFill>
                  <a:srgbClr val="000000"/>
                </a:solidFill>
                <a:latin typeface="Consolas"/>
                <a:ea typeface="DejaVu Sans"/>
              </a:rPr>
              <a:t> = </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162" name="" descr=""/>
          <p:cNvPicPr/>
          <p:nvPr/>
        </p:nvPicPr>
        <p:blipFill>
          <a:blip r:embed="rId1"/>
          <a:stretch/>
        </p:blipFill>
        <p:spPr>
          <a:xfrm>
            <a:off x="277920" y="2783880"/>
            <a:ext cx="11721240" cy="13233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Box 3"/>
          <p:cNvSpPr/>
          <p:nvPr/>
        </p:nvSpPr>
        <p:spPr>
          <a:xfrm>
            <a:off x="923400" y="1166760"/>
            <a:ext cx="10340280" cy="484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senderWithDedicatedConnection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receiverWithDedicatedConnection</a:t>
            </a:r>
            <a:r>
              <a:rPr b="0" lang="en-US" sz="2400" spc="-1" strike="noStrike">
                <a:solidFill>
                  <a:srgbClr val="000000"/>
                </a:solidFill>
                <a:latin typeface="Consolas"/>
                <a:ea typeface="DejaVu Sans"/>
              </a:rPr>
              <a:t> = </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senderWithDedicatedConnection</a:t>
            </a:r>
            <a:br>
              <a:rPr sz="2400"/>
            </a:b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receiverWithDedicatedConnection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164" name="" descr=""/>
          <p:cNvPicPr/>
          <p:nvPr/>
        </p:nvPicPr>
        <p:blipFill>
          <a:blip r:embed="rId1"/>
          <a:stretch/>
        </p:blipFill>
        <p:spPr>
          <a:xfrm>
            <a:off x="173160" y="2636280"/>
            <a:ext cx="11930760" cy="16185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Rectangle 1"/>
          <p:cNvSpPr/>
          <p:nvPr/>
        </p:nvSpPr>
        <p:spPr>
          <a:xfrm>
            <a:off x="1833480" y="1851480"/>
            <a:ext cx="8520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Scheduling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3" name="Group 5"/>
          <p:cNvGrpSpPr/>
          <p:nvPr/>
        </p:nvGrpSpPr>
        <p:grpSpPr>
          <a:xfrm>
            <a:off x="4008240" y="968400"/>
            <a:ext cx="4170960" cy="4914000"/>
            <a:chOff x="4008240" y="968400"/>
            <a:chExt cx="4170960" cy="4914000"/>
          </a:xfrm>
        </p:grpSpPr>
        <p:sp>
          <p:nvSpPr>
            <p:cNvPr id="114" name="TextBox 1"/>
            <p:cNvSpPr/>
            <p:nvPr/>
          </p:nvSpPr>
          <p:spPr>
            <a:xfrm>
              <a:off x="4419000" y="968400"/>
              <a:ext cx="334944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Namespace</a:t>
              </a:r>
              <a:endParaRPr b="0" lang="en-US" sz="5400" spc="-1" strike="noStrike">
                <a:latin typeface="Arial"/>
              </a:endParaRPr>
            </a:p>
          </p:txBody>
        </p:sp>
        <p:grpSp>
          <p:nvGrpSpPr>
            <p:cNvPr id="115" name="Gruppieren 12"/>
            <p:cNvGrpSpPr/>
            <p:nvPr/>
          </p:nvGrpSpPr>
          <p:grpSpPr>
            <a:xfrm>
              <a:off x="4008240" y="2013120"/>
              <a:ext cx="4170960" cy="3869280"/>
              <a:chOff x="4008240" y="2013120"/>
              <a:chExt cx="4170960" cy="3869280"/>
            </a:xfrm>
          </p:grpSpPr>
          <p:sp>
            <p:nvSpPr>
              <p:cNvPr id="116" name="Rechteck 8"/>
              <p:cNvSpPr/>
              <p:nvPr/>
            </p:nvSpPr>
            <p:spPr>
              <a:xfrm>
                <a:off x="4008240" y="2013120"/>
                <a:ext cx="4170960" cy="321876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17" name="TextBox 7"/>
              <p:cNvSpPr/>
              <p:nvPr/>
            </p:nvSpPr>
            <p:spPr>
              <a:xfrm>
                <a:off x="4902840" y="5230440"/>
                <a:ext cx="2561040" cy="65196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Unit of Isolation</a:t>
                </a:r>
                <a:endParaRPr b="0" lang="en-US" sz="2800" spc="-1" strike="noStrike">
                  <a:latin typeface="Arial"/>
                </a:endParaRPr>
              </a:p>
            </p:txBody>
          </p:sp>
        </p:grpSp>
      </p:grpSp>
      <p:grpSp>
        <p:nvGrpSpPr>
          <p:cNvPr id="118" name="Group 8"/>
          <p:cNvGrpSpPr/>
          <p:nvPr/>
        </p:nvGrpSpPr>
        <p:grpSpPr>
          <a:xfrm>
            <a:off x="5290560" y="3074040"/>
            <a:ext cx="1606320" cy="1094400"/>
            <a:chOff x="5290560" y="3074040"/>
            <a:chExt cx="1606320" cy="1094400"/>
          </a:xfrm>
        </p:grpSpPr>
        <p:sp>
          <p:nvSpPr>
            <p:cNvPr id="119" name="Rectangle 7"/>
            <p:cNvSpPr/>
            <p:nvPr/>
          </p:nvSpPr>
          <p:spPr>
            <a:xfrm>
              <a:off x="5622120" y="3255120"/>
              <a:ext cx="1274760" cy="913320"/>
            </a:xfrm>
            <a:prstGeom prst="rect">
              <a:avLst/>
            </a:prstGeom>
            <a:solidFill>
              <a:schemeClr val="tx2"/>
            </a:solidFill>
            <a:ln>
              <a:solidFill>
                <a:srgbClr val="8e0000"/>
              </a:solidFill>
            </a:ln>
          </p:spPr>
          <p:style>
            <a:lnRef idx="2">
              <a:schemeClr val="accent1">
                <a:shade val="50000"/>
              </a:schemeClr>
            </a:lnRef>
            <a:fillRef idx="1">
              <a:schemeClr val="accent1"/>
            </a:fillRef>
            <a:effectRef idx="0">
              <a:schemeClr val="accent1"/>
            </a:effectRef>
            <a:fontRef idx="minor"/>
          </p:style>
        </p:sp>
        <p:sp>
          <p:nvSpPr>
            <p:cNvPr id="120" name="Rectangle 6"/>
            <p:cNvSpPr/>
            <p:nvPr/>
          </p:nvSpPr>
          <p:spPr>
            <a:xfrm>
              <a:off x="5290560" y="3074040"/>
              <a:ext cx="1274760" cy="913320"/>
            </a:xfrm>
            <a:prstGeom prst="rect">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Entities</a:t>
              </a:r>
              <a:endParaRPr b="0" lang="en-US" sz="2800" spc="-1" strike="noStrike">
                <a:latin typeface="Arial"/>
              </a:endParaRPr>
            </a:p>
          </p:txBody>
        </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Box 3"/>
          <p:cNvSpPr/>
          <p:nvPr/>
        </p:nvSpPr>
        <p:spPr>
          <a:xfrm>
            <a:off x="190080" y="2274840"/>
            <a:ext cx="1180656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DateTimeOffset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UtcNow</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ScheduleMessageAsync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Box 5"/>
          <p:cNvSpPr/>
          <p:nvPr/>
        </p:nvSpPr>
        <p:spPr>
          <a:xfrm>
            <a:off x="437760" y="2274840"/>
            <a:ext cx="11311920" cy="1552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sequenceId</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ScheduleMessageAsync</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222222"/>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CancelScheduledMessageAsync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sequenceId</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 descr="">
            <a:hlinkClick r:id="" action="ppaction://media"/>
          </p:cNvPr>
          <p:cNvPicPr/>
          <p:nvPr>
            <a:videoFile r:link="rId1"/>
            <p:extLst>
              <p:ext uri="{DAA4B4D4-6D71-4841-9C94-3DE7FCFB9230}">
                <p14:media r:embed="rId2"/>
              </p:ext>
            </p:extLst>
          </p:nvPr>
        </p:nvPicPr>
        <p:blipFill>
          <a:blip r:embed="rId3"/>
          <a:stretch>
            <a:fillRect/>
          </a:stretch>
        </p:blipFill>
        <p:spPr>
          <a:xfrm>
            <a:off x="-360" y="-578520"/>
            <a:ext cx="12962160" cy="74354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Rectangle 1"/>
          <p:cNvSpPr/>
          <p:nvPr/>
        </p:nvSpPr>
        <p:spPr>
          <a:xfrm>
            <a:off x="3596040" y="1851480"/>
            <a:ext cx="49953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Expiry</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Rectangle 3"/>
          <p:cNvSpPr/>
          <p:nvPr/>
        </p:nvSpPr>
        <p:spPr>
          <a:xfrm>
            <a:off x="422640" y="4136400"/>
            <a:ext cx="11517840" cy="68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1" name="TextBox 4"/>
          <p:cNvSpPr/>
          <p:nvPr/>
        </p:nvSpPr>
        <p:spPr>
          <a:xfrm>
            <a:off x="210960" y="982080"/>
            <a:ext cx="11764800" cy="3747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"Half life"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TimeToLive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Prepare</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SimulateActiveReceiver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 descr="">
            <a:hlinkClick r:id="" action="ppaction://media"/>
          </p:cNvPr>
          <p:cNvPicPr/>
          <p:nvPr>
            <a:videoFile r:link="rId1"/>
            <p:extLst>
              <p:ext uri="{DAA4B4D4-6D71-4841-9C94-3DE7FCFB9230}">
                <p14:media r:embed="rId2"/>
              </p:ext>
            </p:extLst>
          </p:nvPr>
        </p:nvPicPr>
        <p:blipFill>
          <a:blip r:embed="rId3"/>
          <a:stretch>
            <a:fillRect/>
          </a:stretch>
        </p:blipFill>
        <p:spPr>
          <a:xfrm>
            <a:off x="-360" y="-664200"/>
            <a:ext cx="13368600" cy="752112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Rechteck 1"/>
          <p:cNvSpPr/>
          <p:nvPr/>
        </p:nvSpPr>
        <p:spPr>
          <a:xfrm>
            <a:off x="1941840" y="2828880"/>
            <a:ext cx="830412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Where does the message go?</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 descr="">
            <a:hlinkClick r:id="" action="ppaction://media"/>
          </p:cNvPr>
          <p:cNvPicPr/>
          <p:nvPr>
            <a:videoFile r:link="rId1"/>
            <p:extLst>
              <p:ext uri="{DAA4B4D4-6D71-4841-9C94-3DE7FCFB9230}">
                <p14:media r:embed="rId2"/>
              </p:ext>
            </p:extLst>
          </p:nvPr>
        </p:nvPicPr>
        <p:blipFill>
          <a:blip r:embed="rId3"/>
          <a:stretch>
            <a:fillRect/>
          </a:stretch>
        </p:blipFill>
        <p:spPr>
          <a:xfrm>
            <a:off x="-360" y="-111960"/>
            <a:ext cx="12657600" cy="71211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Rectangle 1"/>
          <p:cNvSpPr/>
          <p:nvPr/>
        </p:nvSpPr>
        <p:spPr>
          <a:xfrm>
            <a:off x="843120" y="1851480"/>
            <a:ext cx="105015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Deadlettering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Box 3"/>
          <p:cNvSpPr/>
          <p:nvPr/>
        </p:nvSpPr>
        <p:spPr>
          <a:xfrm>
            <a:off x="1380240" y="2274840"/>
            <a:ext cx="923868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CreateQueueOptions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DeadLetteringOnMessageExpiration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MaxDeliveryCount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1" name="Gruppieren 15"/>
          <p:cNvGrpSpPr/>
          <p:nvPr/>
        </p:nvGrpSpPr>
        <p:grpSpPr>
          <a:xfrm>
            <a:off x="3277440" y="2163240"/>
            <a:ext cx="1767960" cy="2576880"/>
            <a:chOff x="3277440" y="2163240"/>
            <a:chExt cx="1767960" cy="2576880"/>
          </a:xfrm>
        </p:grpSpPr>
        <p:sp>
          <p:nvSpPr>
            <p:cNvPr id="122" name="Rechteck 1"/>
            <p:cNvSpPr/>
            <p:nvPr/>
          </p:nvSpPr>
          <p:spPr>
            <a:xfrm>
              <a:off x="3325680" y="2163240"/>
              <a:ext cx="1671840" cy="2576880"/>
            </a:xfrm>
            <a:prstGeom prst="rect">
              <a:avLst/>
            </a:prstGeom>
            <a:noFill/>
            <a:ln w="28575">
              <a:solidFill>
                <a:srgbClr val="a5a5a5"/>
              </a:solidFill>
            </a:ln>
          </p:spPr>
          <p:style>
            <a:lnRef idx="2">
              <a:schemeClr val="accent1">
                <a:shade val="50000"/>
              </a:schemeClr>
            </a:lnRef>
            <a:fillRef idx="1">
              <a:schemeClr val="accent1"/>
            </a:fillRef>
            <a:effectRef idx="0">
              <a:schemeClr val="accent1"/>
            </a:effectRef>
            <a:fontRef idx="minor"/>
          </p:style>
        </p:sp>
        <p:sp>
          <p:nvSpPr>
            <p:cNvPr id="123" name="TextBox 7"/>
            <p:cNvSpPr/>
            <p:nvPr/>
          </p:nvSpPr>
          <p:spPr>
            <a:xfrm>
              <a:off x="3277440" y="3094920"/>
              <a:ext cx="176796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a5a5a5"/>
                  </a:solidFill>
                  <a:latin typeface="Yanone Kaffeesatz Regular"/>
                  <a:ea typeface="DejaVu Sans"/>
                </a:rPr>
                <a:t>Basic</a:t>
              </a:r>
              <a:endParaRPr b="0" lang="en-US" sz="4000" spc="-1" strike="noStrike">
                <a:latin typeface="Arial"/>
              </a:endParaRPr>
            </a:p>
          </p:txBody>
        </p:sp>
      </p:grpSp>
      <p:grpSp>
        <p:nvGrpSpPr>
          <p:cNvPr id="124" name="Gruppieren 16"/>
          <p:cNvGrpSpPr/>
          <p:nvPr/>
        </p:nvGrpSpPr>
        <p:grpSpPr>
          <a:xfrm>
            <a:off x="5229360" y="2163240"/>
            <a:ext cx="1767960" cy="2576880"/>
            <a:chOff x="5229360" y="2163240"/>
            <a:chExt cx="1767960" cy="2576880"/>
          </a:xfrm>
        </p:grpSpPr>
        <p:sp>
          <p:nvSpPr>
            <p:cNvPr id="125" name="Rechteck 2"/>
            <p:cNvSpPr/>
            <p:nvPr/>
          </p:nvSpPr>
          <p:spPr>
            <a:xfrm>
              <a:off x="5277600" y="2163240"/>
              <a:ext cx="1671840" cy="2576880"/>
            </a:xfrm>
            <a:prstGeom prst="rect">
              <a:avLst/>
            </a:prstGeom>
            <a:noFill/>
            <a:ln w="28575">
              <a:solidFill>
                <a:srgbClr val="44546a"/>
              </a:solidFill>
            </a:ln>
          </p:spPr>
          <p:style>
            <a:lnRef idx="2">
              <a:schemeClr val="accent1">
                <a:shade val="50000"/>
              </a:schemeClr>
            </a:lnRef>
            <a:fillRef idx="1">
              <a:schemeClr val="accent1"/>
            </a:fillRef>
            <a:effectRef idx="0">
              <a:schemeClr val="accent1"/>
            </a:effectRef>
            <a:fontRef idx="minor"/>
          </p:style>
        </p:sp>
        <p:sp>
          <p:nvSpPr>
            <p:cNvPr id="126" name="TextBox 7"/>
            <p:cNvSpPr/>
            <p:nvPr/>
          </p:nvSpPr>
          <p:spPr>
            <a:xfrm>
              <a:off x="5229360" y="3094920"/>
              <a:ext cx="176796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44546a"/>
                  </a:solidFill>
                  <a:latin typeface="Yanone Kaffeesatz Regular"/>
                  <a:ea typeface="DejaVu Sans"/>
                </a:rPr>
                <a:t>Standard</a:t>
              </a:r>
              <a:endParaRPr b="0" lang="en-US" sz="4000" spc="-1" strike="noStrike">
                <a:latin typeface="Arial"/>
              </a:endParaRPr>
            </a:p>
          </p:txBody>
        </p:sp>
      </p:grpSp>
      <p:grpSp>
        <p:nvGrpSpPr>
          <p:cNvPr id="127" name="Gruppieren 17"/>
          <p:cNvGrpSpPr/>
          <p:nvPr/>
        </p:nvGrpSpPr>
        <p:grpSpPr>
          <a:xfrm>
            <a:off x="7501680" y="2163240"/>
            <a:ext cx="1767960" cy="2576880"/>
            <a:chOff x="7501680" y="2163240"/>
            <a:chExt cx="1767960" cy="2576880"/>
          </a:xfrm>
        </p:grpSpPr>
        <p:sp>
          <p:nvSpPr>
            <p:cNvPr id="128" name="Rechteck 3"/>
            <p:cNvSpPr/>
            <p:nvPr/>
          </p:nvSpPr>
          <p:spPr>
            <a:xfrm>
              <a:off x="7549920" y="2163240"/>
              <a:ext cx="1671840" cy="2576880"/>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p:style>
        </p:sp>
        <p:sp>
          <p:nvSpPr>
            <p:cNvPr id="129" name="TextBox 7"/>
            <p:cNvSpPr/>
            <p:nvPr/>
          </p:nvSpPr>
          <p:spPr>
            <a:xfrm>
              <a:off x="7501680" y="3094920"/>
              <a:ext cx="176796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ed7d31"/>
                  </a:solidFill>
                  <a:latin typeface="Yanone Kaffeesatz Regular"/>
                  <a:ea typeface="DejaVu Sans"/>
                </a:rPr>
                <a:t>Premium</a:t>
              </a:r>
              <a:endParaRPr b="0" lang="en-US" sz="4000" spc="-1" strike="noStrike">
                <a:latin typeface="Arial"/>
              </a:endParaRPr>
            </a:p>
          </p:txBody>
        </p:sp>
      </p:grpSp>
      <p:sp>
        <p:nvSpPr>
          <p:cNvPr id="130" name="TextBox 7"/>
          <p:cNvSpPr/>
          <p:nvPr/>
        </p:nvSpPr>
        <p:spPr>
          <a:xfrm>
            <a:off x="5209920" y="781200"/>
            <a:ext cx="176796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Tiers</a:t>
            </a:r>
            <a:endParaRPr b="0" lang="en-US" sz="5400" spc="-1" strike="noStrike">
              <a:latin typeface="Arial"/>
            </a:endParaRPr>
          </a:p>
        </p:txBody>
      </p:sp>
      <p:grpSp>
        <p:nvGrpSpPr>
          <p:cNvPr id="131" name="Gruppieren 12"/>
          <p:cNvGrpSpPr/>
          <p:nvPr/>
        </p:nvGrpSpPr>
        <p:grpSpPr>
          <a:xfrm>
            <a:off x="3053520" y="1813320"/>
            <a:ext cx="4170960" cy="4253040"/>
            <a:chOff x="3053520" y="1813320"/>
            <a:chExt cx="4170960" cy="4253040"/>
          </a:xfrm>
        </p:grpSpPr>
        <p:sp>
          <p:nvSpPr>
            <p:cNvPr id="132" name="Rechteck 8"/>
            <p:cNvSpPr/>
            <p:nvPr/>
          </p:nvSpPr>
          <p:spPr>
            <a:xfrm>
              <a:off x="3053520" y="1813320"/>
              <a:ext cx="4170960" cy="321876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33" name="TextBox 7"/>
            <p:cNvSpPr/>
            <p:nvPr/>
          </p:nvSpPr>
          <p:spPr>
            <a:xfrm>
              <a:off x="3947760" y="5030640"/>
              <a:ext cx="2561040" cy="1035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Consumption</a:t>
              </a:r>
              <a:br>
                <a:rPr sz="2800"/>
              </a:br>
              <a:r>
                <a:rPr b="0" lang="en-US" sz="2800" spc="-1" strike="noStrike">
                  <a:solidFill>
                    <a:srgbClr val="a5a5a5"/>
                  </a:solidFill>
                  <a:latin typeface="Yanone Kaffeesatz Regular"/>
                  <a:ea typeface="DejaVu Sans"/>
                </a:rPr>
                <a:t>(Operation)</a:t>
              </a:r>
              <a:endParaRPr b="0" lang="en-US" sz="2800" spc="-1" strike="noStrike">
                <a:latin typeface="Arial"/>
              </a:endParaRPr>
            </a:p>
          </p:txBody>
        </p:sp>
      </p:grpSp>
      <p:grpSp>
        <p:nvGrpSpPr>
          <p:cNvPr id="134" name="Gruppieren 13"/>
          <p:cNvGrpSpPr/>
          <p:nvPr/>
        </p:nvGrpSpPr>
        <p:grpSpPr>
          <a:xfrm>
            <a:off x="7104960" y="1813320"/>
            <a:ext cx="2561040" cy="4253040"/>
            <a:chOff x="7104960" y="1813320"/>
            <a:chExt cx="2561040" cy="4253040"/>
          </a:xfrm>
        </p:grpSpPr>
        <p:sp>
          <p:nvSpPr>
            <p:cNvPr id="135" name="Rechteck 9"/>
            <p:cNvSpPr/>
            <p:nvPr/>
          </p:nvSpPr>
          <p:spPr>
            <a:xfrm>
              <a:off x="7335360" y="1813320"/>
              <a:ext cx="2145240" cy="321876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36" name="TextBox 7"/>
            <p:cNvSpPr/>
            <p:nvPr/>
          </p:nvSpPr>
          <p:spPr>
            <a:xfrm>
              <a:off x="7104960" y="5030640"/>
              <a:ext cx="2561040" cy="1035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Resource</a:t>
              </a:r>
              <a:br>
                <a:rPr sz="2800"/>
              </a:br>
              <a:r>
                <a:rPr b="0" lang="en-US" sz="2800" spc="-1" strike="noStrike">
                  <a:solidFill>
                    <a:srgbClr val="a5a5a5"/>
                  </a:solidFill>
                  <a:latin typeface="Yanone Kaffeesatz Regular"/>
                  <a:ea typeface="DejaVu Sans"/>
                </a:rPr>
                <a:t>(MsgUnit)</a:t>
              </a:r>
              <a:endParaRPr b="0" lang="en-US" sz="2800" spc="-1" strike="noStrike">
                <a:latin typeface="Arial"/>
              </a:endParaRPr>
            </a:p>
          </p:txBody>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2" presetSubtype="4">
                                  <p:stCondLst>
                                    <p:cond delay="0"/>
                                  </p:stCondLst>
                                  <p:childTnLst>
                                    <p:set>
                                      <p:cBhvr>
                                        <p:cTn id="18" dur="1" fill="hold">
                                          <p:stCondLst>
                                            <p:cond delay="0"/>
                                          </p:stCondLst>
                                        </p:cTn>
                                        <p:tgtEl>
                                          <p:spTgt spid="131"/>
                                        </p:tgtEl>
                                        <p:attrNameLst>
                                          <p:attrName>style.visibility</p:attrName>
                                        </p:attrNameLst>
                                      </p:cBhvr>
                                      <p:to>
                                        <p:strVal val="visible"/>
                                      </p:to>
                                    </p:set>
                                    <p:anim calcmode="lin" valueType="num">
                                      <p:cBhvr additive="repl">
                                        <p:cTn id="19" dur="500" fill="hold"/>
                                        <p:tgtEl>
                                          <p:spTgt spid="131"/>
                                        </p:tgtEl>
                                        <p:attrNameLst>
                                          <p:attrName>ppt_x</p:attrName>
                                        </p:attrNameLst>
                                      </p:cBhvr>
                                      <p:tavLst>
                                        <p:tav tm="0">
                                          <p:val>
                                            <p:strVal val="#ppt_x"/>
                                          </p:val>
                                        </p:tav>
                                        <p:tav tm="100000">
                                          <p:val>
                                            <p:strVal val="#ppt_x"/>
                                          </p:val>
                                        </p:tav>
                                      </p:tavLst>
                                    </p:anim>
                                    <p:anim calcmode="lin" valueType="num">
                                      <p:cBhvr additive="repl">
                                        <p:cTn id="20"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2" presetSubtype="4">
                                  <p:stCondLst>
                                    <p:cond delay="0"/>
                                  </p:stCondLst>
                                  <p:childTnLst>
                                    <p:set>
                                      <p:cBhvr>
                                        <p:cTn id="24" dur="1" fill="hold">
                                          <p:stCondLst>
                                            <p:cond delay="0"/>
                                          </p:stCondLst>
                                        </p:cTn>
                                        <p:tgtEl>
                                          <p:spTgt spid="134"/>
                                        </p:tgtEl>
                                        <p:attrNameLst>
                                          <p:attrName>style.visibility</p:attrName>
                                        </p:attrNameLst>
                                      </p:cBhvr>
                                      <p:to>
                                        <p:strVal val="visible"/>
                                      </p:to>
                                    </p:set>
                                    <p:anim calcmode="lin" valueType="num">
                                      <p:cBhvr additive="repl">
                                        <p:cTn id="25" dur="500" fill="hold"/>
                                        <p:tgtEl>
                                          <p:spTgt spid="134"/>
                                        </p:tgtEl>
                                        <p:attrNameLst>
                                          <p:attrName>ppt_x</p:attrName>
                                        </p:attrNameLst>
                                      </p:cBhvr>
                                      <p:tavLst>
                                        <p:tav tm="0">
                                          <p:val>
                                            <p:strVal val="#ppt_x"/>
                                          </p:val>
                                        </p:tav>
                                        <p:tav tm="100000">
                                          <p:val>
                                            <p:strVal val="#ppt_x"/>
                                          </p:val>
                                        </p:tav>
                                      </p:tavLst>
                                    </p:anim>
                                    <p:anim calcmode="lin" valueType="num">
                                      <p:cBhvr additive="repl">
                                        <p:cTn id="26"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Rectangle 2"/>
          <p:cNvSpPr/>
          <p:nvPr/>
        </p:nvSpPr>
        <p:spPr>
          <a:xfrm>
            <a:off x="1637640" y="2654280"/>
            <a:ext cx="9203760" cy="143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8" name="Rectangle 3"/>
          <p:cNvSpPr/>
          <p:nvPr/>
        </p:nvSpPr>
        <p:spPr>
          <a:xfrm>
            <a:off x="1789920" y="4324320"/>
            <a:ext cx="9203760" cy="1433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9" name="TextBox 7"/>
          <p:cNvSpPr/>
          <p:nvPr/>
        </p:nvSpPr>
        <p:spPr>
          <a:xfrm>
            <a:off x="1681920" y="2459520"/>
            <a:ext cx="882288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"Half life"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TimeToLive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Box 2"/>
          <p:cNvSpPr/>
          <p:nvPr/>
        </p:nvSpPr>
        <p:spPr>
          <a:xfrm>
            <a:off x="1370880" y="3013560"/>
            <a:ext cx="94453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"Delivery Count"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Box 2"/>
          <p:cNvSpPr/>
          <p:nvPr/>
        </p:nvSpPr>
        <p:spPr>
          <a:xfrm>
            <a:off x="1006200" y="2967480"/>
            <a:ext cx="103179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"Poor Soul"</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ApplicationProperties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"Yehaa"</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"Why so happy?"</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Box 2"/>
          <p:cNvSpPr/>
          <p:nvPr/>
        </p:nvSpPr>
        <p:spPr>
          <a:xfrm>
            <a:off x="914040" y="197280"/>
            <a:ext cx="10359360" cy="667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switch</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UTF8</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GetString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Body</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"Half life"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AbandonMessageAsync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"Abandon half life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break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"Delivery Count"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"Throwing delivery count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InvalidOperationException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"Poor Soul"</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"Dead letter poor soul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DeadLetterMessageAsync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Dictionary</a:t>
            </a:r>
            <a:r>
              <a:rPr b="0" lang="en-US" sz="1800" spc="-1" strike="noStrike">
                <a:solidFill>
                  <a:srgbClr val="222222"/>
                </a:solidFill>
                <a:latin typeface="Consolas"/>
                <a:ea typeface="DejaVu Sans"/>
              </a:rPr>
              <a:t>&lt;</a:t>
            </a:r>
            <a:r>
              <a:rPr b="0" lang="en-US" sz="1800" spc="-1" strike="noStrike">
                <a:solidFill>
                  <a:srgbClr val="0000ff"/>
                </a:solidFill>
                <a:latin typeface="Consolas"/>
                <a:ea typeface="DejaVu Sans"/>
              </a:rPr>
              <a:t>string</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object</a:t>
            </a:r>
            <a:r>
              <a:rPr b="0" lang="en-US" sz="1800" spc="-1" strike="noStrike">
                <a:solidFill>
                  <a:srgbClr val="222222"/>
                </a:solidFill>
                <a:latin typeface="Consolas"/>
                <a:ea typeface="DejaVu Sans"/>
              </a:rPr>
              <a:t>&gt;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"Reason"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"Because we can!"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"When"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DateTimeOffset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UtcNow</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break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15" dur="indefinite" restart="never" nodeType="tmRoot">
          <p:childTnLst>
            <p:seq>
              <p:cTn id="116" dur="indefinite" nodeType="mainSeq">
                <p:childTnLst>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82">
                                            <p:txEl>
                                              <p:pRg st="4" end="4"/>
                                            </p:txEl>
                                          </p:spTgt>
                                        </p:tgtEl>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tgtEl>
                                          <p:spTgt spid="182">
                                            <p:txEl>
                                              <p:pRg st="5" end="5"/>
                                            </p:txEl>
                                          </p:spTgt>
                                        </p:tgtEl>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tgtEl>
                                          <p:spTgt spid="182">
                                            <p:txEl>
                                              <p:pRg st="6" end="6"/>
                                            </p:txEl>
                                          </p:spTgt>
                                        </p:tgtEl>
                                        <p:attrNameLst>
                                          <p:attrName>style.visibility</p:attrName>
                                        </p:attrNameLst>
                                      </p:cBhvr>
                                      <p:to>
                                        <p:strVal val="visible"/>
                                      </p:to>
                                    </p:set>
                                  </p:childTnLst>
                                </p:cTn>
                              </p:par>
                              <p:par>
                                <p:cTn id="125" nodeType="withEffect" fill="hold" presetClass="entr" presetID="1">
                                  <p:stCondLst>
                                    <p:cond delay="0"/>
                                  </p:stCondLst>
                                  <p:childTnLst>
                                    <p:set>
                                      <p:cBhvr>
                                        <p:cTn id="126" dur="1" fill="hold">
                                          <p:stCondLst>
                                            <p:cond delay="0"/>
                                          </p:stCondLst>
                                        </p:cTn>
                                        <p:tgtEl>
                                          <p:spTgt spid="182">
                                            <p:txEl>
                                              <p:pRg st="7" end="7"/>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182">
                                            <p:txEl>
                                              <p:pRg st="9" end="9"/>
                                            </p:txEl>
                                          </p:spTgt>
                                        </p:tgtEl>
                                        <p:attrNameLst>
                                          <p:attrName>style.visibility</p:attrName>
                                        </p:attrNameLst>
                                      </p:cBhvr>
                                      <p:to>
                                        <p:strVal val="visible"/>
                                      </p:to>
                                    </p:set>
                                  </p:childTnLst>
                                </p:cTn>
                              </p:par>
                              <p:par>
                                <p:cTn id="131" nodeType="withEffect" fill="hold" presetClass="entr" presetID="1">
                                  <p:stCondLst>
                                    <p:cond delay="0"/>
                                  </p:stCondLst>
                                  <p:childTnLst>
                                    <p:set>
                                      <p:cBhvr>
                                        <p:cTn id="132" dur="1" fill="hold">
                                          <p:stCondLst>
                                            <p:cond delay="0"/>
                                          </p:stCondLst>
                                        </p:cTn>
                                        <p:tgtEl>
                                          <p:spTgt spid="182">
                                            <p:txEl>
                                              <p:pRg st="10" end="10"/>
                                            </p:txEl>
                                          </p:spTgt>
                                        </p:tgtEl>
                                        <p:attrNameLst>
                                          <p:attrName>style.visibility</p:attrName>
                                        </p:attrNameLst>
                                      </p:cBhvr>
                                      <p:to>
                                        <p:strVal val="visible"/>
                                      </p:to>
                                    </p:set>
                                  </p:childTnLst>
                                </p:cTn>
                              </p:par>
                              <p:par>
                                <p:cTn id="133" nodeType="withEffect" fill="hold" presetClass="entr" presetID="1">
                                  <p:stCondLst>
                                    <p:cond delay="0"/>
                                  </p:stCondLst>
                                  <p:childTnLst>
                                    <p:set>
                                      <p:cBhvr>
                                        <p:cTn id="134" dur="1" fill="hold">
                                          <p:stCondLst>
                                            <p:cond delay="0"/>
                                          </p:stCondLst>
                                        </p:cTn>
                                        <p:tgtEl>
                                          <p:spTgt spid="182">
                                            <p:txEl>
                                              <p:pRg st="11" end="11"/>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182">
                                            <p:txEl>
                                              <p:pRg st="13" end="13"/>
                                            </p:txEl>
                                          </p:spTgt>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182">
                                            <p:txEl>
                                              <p:pRg st="14" end="14"/>
                                            </p:txEl>
                                          </p:spTgt>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182">
                                            <p:txEl>
                                              <p:pRg st="15" end="15"/>
                                            </p:txEl>
                                          </p:spTgt>
                                        </p:tgtEl>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tgtEl>
                                          <p:spTgt spid="182">
                                            <p:txEl>
                                              <p:pRg st="16" end="16"/>
                                            </p:txEl>
                                          </p:spTgt>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182">
                                            <p:txEl>
                                              <p:pRg st="17" end="17"/>
                                            </p:txEl>
                                          </p:spTgt>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182">
                                            <p:txEl>
                                              <p:pRg st="18" end="18"/>
                                            </p:txEl>
                                          </p:spTgt>
                                        </p:tgtEl>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tgtEl>
                                          <p:spTgt spid="182">
                                            <p:txEl>
                                              <p:pRg st="19" end="19"/>
                                            </p:txEl>
                                          </p:spTgt>
                                        </p:tgtEl>
                                        <p:attrNameLst>
                                          <p:attrName>style.visibility</p:attrName>
                                        </p:attrNameLst>
                                      </p:cBhvr>
                                      <p:to>
                                        <p:strVal val="visible"/>
                                      </p:to>
                                    </p:set>
                                  </p:childTnLst>
                                </p:cTn>
                              </p:par>
                              <p:par>
                                <p:cTn id="151" nodeType="withEffect" fill="hold" presetClass="entr" presetID="1">
                                  <p:stCondLst>
                                    <p:cond delay="0"/>
                                  </p:stCondLst>
                                  <p:childTnLst>
                                    <p:set>
                                      <p:cBhvr>
                                        <p:cTn id="152" dur="1" fill="hold">
                                          <p:stCondLst>
                                            <p:cond delay="0"/>
                                          </p:stCondLst>
                                        </p:cTn>
                                        <p:tgtEl>
                                          <p:spTgt spid="182">
                                            <p:txEl>
                                              <p:pRg st="20" end="20"/>
                                            </p:txEl>
                                          </p:spTgt>
                                        </p:tgtEl>
                                        <p:attrNameLst>
                                          <p:attrName>style.visibility</p:attrName>
                                        </p:attrNameLst>
                                      </p:cBhvr>
                                      <p:to>
                                        <p:strVal val="visible"/>
                                      </p:to>
                                    </p:set>
                                  </p:childTnLst>
                                </p:cTn>
                              </p:par>
                              <p:par>
                                <p:cTn id="153" nodeType="withEffect" fill="hold" presetClass="entr" presetID="1">
                                  <p:stCondLst>
                                    <p:cond delay="0"/>
                                  </p:stCondLst>
                                  <p:childTnLst>
                                    <p:set>
                                      <p:cBhvr>
                                        <p:cTn id="154" dur="1" fill="hold">
                                          <p:stCondLst>
                                            <p:cond delay="0"/>
                                          </p:stCondLst>
                                        </p:cTn>
                                        <p:tgtEl>
                                          <p:spTgt spid="182">
                                            <p:txEl>
                                              <p:pRg st="21" end="2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 descr="">
            <a:hlinkClick r:id="" action="ppaction://media"/>
          </p:cNvPr>
          <p:cNvPicPr/>
          <p:nvPr>
            <a:videoFile r:link="rId1"/>
            <p:extLst>
              <p:ext uri="{DAA4B4D4-6D71-4841-9C94-3DE7FCFB9230}">
                <p14:media r:embed="rId2"/>
              </p:ext>
            </p:extLst>
          </p:nvPr>
        </p:nvPicPr>
        <p:blipFill>
          <a:blip r:embed="rId3"/>
          <a:stretch>
            <a:fillRect/>
          </a:stretch>
        </p:blipFill>
        <p:spPr>
          <a:xfrm>
            <a:off x="-360" y="-607320"/>
            <a:ext cx="13266720" cy="746424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 descr="">
            <a:hlinkClick r:id="" action="ppaction://media"/>
          </p:cNvPr>
          <p:cNvPicPr/>
          <p:nvPr>
            <a:videoFile r:link="rId1"/>
            <p:extLst>
              <p:ext uri="{DAA4B4D4-6D71-4841-9C94-3DE7FCFB9230}">
                <p14:media r:embed="rId2"/>
              </p:ext>
            </p:extLst>
          </p:nvPr>
        </p:nvPicPr>
        <p:blipFill>
          <a:blip r:embed="rId3"/>
          <a:stretch>
            <a:fillRect/>
          </a:stretch>
        </p:blipFill>
        <p:spPr>
          <a:xfrm>
            <a:off x="-360" y="-142920"/>
            <a:ext cx="12695760" cy="714276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 descr="">
            <a:hlinkClick r:id="" action="ppaction://media"/>
          </p:cNvPr>
          <p:cNvPicPr/>
          <p:nvPr>
            <a:videoFile r:link="rId1"/>
            <p:extLst>
              <p:ext uri="{DAA4B4D4-6D71-4841-9C94-3DE7FCFB9230}">
                <p14:media r:embed="rId2"/>
              </p:ext>
            </p:extLst>
          </p:nvPr>
        </p:nvPicPr>
        <p:blipFill>
          <a:blip r:embed="rId3"/>
          <a:stretch>
            <a:fillRect/>
          </a:stretch>
        </p:blipFill>
        <p:spPr>
          <a:xfrm>
            <a:off x="-360" y="-142920"/>
            <a:ext cx="12712680" cy="715212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 descr="">
            <a:hlinkClick r:id="" action="ppaction://media"/>
          </p:cNvPr>
          <p:cNvPicPr/>
          <p:nvPr>
            <a:videoFile r:link="rId1"/>
            <p:extLst>
              <p:ext uri="{DAA4B4D4-6D71-4841-9C94-3DE7FCFB9230}">
                <p14:media r:embed="rId2"/>
              </p:ext>
            </p:extLst>
          </p:nvPr>
        </p:nvPicPr>
        <p:blipFill>
          <a:blip r:embed="rId3"/>
          <a:stretch>
            <a:fillRect/>
          </a:stretch>
        </p:blipFill>
        <p:spPr>
          <a:xfrm>
            <a:off x="-360" y="-135720"/>
            <a:ext cx="12722400" cy="715788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Rectangle 1"/>
          <p:cNvSpPr/>
          <p:nvPr/>
        </p:nvSpPr>
        <p:spPr>
          <a:xfrm>
            <a:off x="1725480" y="1851480"/>
            <a:ext cx="87368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Forwarding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Rectangle 1"/>
          <p:cNvSpPr/>
          <p:nvPr/>
        </p:nvSpPr>
        <p:spPr>
          <a:xfrm>
            <a:off x="4367520" y="330120"/>
            <a:ext cx="2601720" cy="91332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Hop4</a:t>
            </a:r>
            <a:endParaRPr b="0" lang="en-US" sz="3600" spc="-1" strike="noStrike">
              <a:latin typeface="Arial"/>
            </a:endParaRPr>
          </a:p>
        </p:txBody>
      </p:sp>
      <p:sp>
        <p:nvSpPr>
          <p:cNvPr id="189" name="Rectangle 2"/>
          <p:cNvSpPr/>
          <p:nvPr/>
        </p:nvSpPr>
        <p:spPr>
          <a:xfrm>
            <a:off x="4367520" y="1384200"/>
            <a:ext cx="2601720" cy="91332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Hop3</a:t>
            </a:r>
            <a:endParaRPr b="0" lang="en-US" sz="3600" spc="-1" strike="noStrike">
              <a:latin typeface="Arial"/>
            </a:endParaRPr>
          </a:p>
        </p:txBody>
      </p:sp>
      <p:sp>
        <p:nvSpPr>
          <p:cNvPr id="190" name="Rectangle 3"/>
          <p:cNvSpPr/>
          <p:nvPr/>
        </p:nvSpPr>
        <p:spPr>
          <a:xfrm>
            <a:off x="4367520" y="2438280"/>
            <a:ext cx="2601720" cy="91332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Hop2</a:t>
            </a:r>
            <a:endParaRPr b="0" lang="en-US" sz="3600" spc="-1" strike="noStrike">
              <a:latin typeface="Arial"/>
            </a:endParaRPr>
          </a:p>
        </p:txBody>
      </p:sp>
      <p:sp>
        <p:nvSpPr>
          <p:cNvPr id="191" name="Rectangle 4"/>
          <p:cNvSpPr/>
          <p:nvPr/>
        </p:nvSpPr>
        <p:spPr>
          <a:xfrm>
            <a:off x="4367520" y="3492360"/>
            <a:ext cx="2601720" cy="91332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Hop1</a:t>
            </a:r>
            <a:endParaRPr b="0" lang="en-US" sz="3600" spc="-1" strike="noStrike">
              <a:latin typeface="Arial"/>
            </a:endParaRPr>
          </a:p>
        </p:txBody>
      </p:sp>
      <p:sp>
        <p:nvSpPr>
          <p:cNvPr id="192" name="Rectangle 5"/>
          <p:cNvSpPr/>
          <p:nvPr/>
        </p:nvSpPr>
        <p:spPr>
          <a:xfrm>
            <a:off x="4367520" y="4546440"/>
            <a:ext cx="2601720" cy="91332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Hop0</a:t>
            </a:r>
            <a:endParaRPr b="0" lang="en-US" sz="3600" spc="-1" strike="noStrike">
              <a:latin typeface="Arial"/>
            </a:endParaRPr>
          </a:p>
        </p:txBody>
      </p:sp>
      <p:sp>
        <p:nvSpPr>
          <p:cNvPr id="193" name="Rectangle 6"/>
          <p:cNvSpPr/>
          <p:nvPr/>
        </p:nvSpPr>
        <p:spPr>
          <a:xfrm>
            <a:off x="4367520" y="5575320"/>
            <a:ext cx="2601720" cy="91332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a:t>
            </a:r>
            <a:endParaRPr b="0" lang="en-US" sz="3600" spc="-1" strike="noStrike">
              <a:latin typeface="Arial"/>
            </a:endParaRPr>
          </a:p>
        </p:txBody>
      </p:sp>
      <p:sp>
        <p:nvSpPr>
          <p:cNvPr id="194" name="Straight Arrow Connector 8"/>
          <p:cNvSpPr/>
          <p:nvPr/>
        </p:nvSpPr>
        <p:spPr>
          <a:xfrm>
            <a:off x="7630560" y="330120"/>
            <a:ext cx="360" cy="6158520"/>
          </a:xfrm>
          <a:custGeom>
            <a:avLst/>
            <a:gdLst/>
            <a:ahLst/>
            <a:rect l="l" t="t" r="r" b="b"/>
            <a:pathLst>
              <a:path w="21600" h="21600">
                <a:moveTo>
                  <a:pt x="0" y="0"/>
                </a:moveTo>
                <a:lnTo>
                  <a:pt x="21600" y="21600"/>
                </a:lnTo>
              </a:path>
            </a:pathLst>
          </a:custGeom>
          <a:noFill/>
          <a:ln w="38100">
            <a:solidFill>
              <a:srgbClr val="44546a"/>
            </a:solidFill>
            <a:tailEnd len="med" type="triangle" w="med"/>
          </a:ln>
        </p:spPr>
        <p:style>
          <a:lnRef idx="1">
            <a:schemeClr val="accent1"/>
          </a:lnRef>
          <a:fillRef idx="0">
            <a:schemeClr val="accent1"/>
          </a:fillRef>
          <a:effectRef idx="0">
            <a:schemeClr val="accent1"/>
          </a:effectRef>
          <a:fontRef idx="minor"/>
        </p:style>
      </p:sp>
      <p:sp>
        <p:nvSpPr>
          <p:cNvPr id="195" name="Rectangle 9"/>
          <p:cNvSpPr/>
          <p:nvPr/>
        </p:nvSpPr>
        <p:spPr>
          <a:xfrm>
            <a:off x="7824960" y="3105720"/>
            <a:ext cx="160020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600" spc="-1" strike="noStrike">
                <a:solidFill>
                  <a:srgbClr val="ffaf00"/>
                </a:solidFill>
                <a:latin typeface="Yanone Kaffeesatz Regular"/>
                <a:ea typeface="DejaVu Sans"/>
              </a:rPr>
              <a:t>ForwardTo</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 descr=""/>
          <p:cNvPicPr/>
          <p:nvPr/>
        </p:nvPicPr>
        <p:blipFill>
          <a:blip r:embed="rId1"/>
          <a:stretch/>
        </p:blipFill>
        <p:spPr>
          <a:xfrm>
            <a:off x="1456920" y="-9000"/>
            <a:ext cx="9269280" cy="685692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Box 3"/>
          <p:cNvSpPr/>
          <p:nvPr/>
        </p:nvSpPr>
        <p:spPr>
          <a:xfrm>
            <a:off x="3593160" y="258840"/>
            <a:ext cx="5001120" cy="627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Consolas"/>
                <a:ea typeface="DejaVu Sans"/>
              </a:rPr>
              <a:t>var</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"Hop0"</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"Hop1"</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"Hop0"</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"Hop2"</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"Hop1"</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"Hop3"</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"Hop2"</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"Hop4"</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"Hop3"</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Box 2"/>
          <p:cNvSpPr/>
          <p:nvPr/>
        </p:nvSpPr>
        <p:spPr>
          <a:xfrm>
            <a:off x="1294920" y="2136240"/>
            <a:ext cx="959760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"Hop4"</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"Weeeeeeehhh!"</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 descr="">
            <a:hlinkClick r:id="" action="ppaction://media"/>
          </p:cNvPr>
          <p:cNvPicPr/>
          <p:nvPr>
            <a:videoFile r:link="rId1"/>
            <p:extLst>
              <p:ext uri="{DAA4B4D4-6D71-4841-9C94-3DE7FCFB9230}">
                <p14:media r:embed="rId2"/>
              </p:ext>
            </p:extLst>
          </p:nvPr>
        </p:nvPicPr>
        <p:blipFill>
          <a:blip r:embed="rId3"/>
          <a:stretch>
            <a:fillRect/>
          </a:stretch>
        </p:blipFill>
        <p:spPr>
          <a:xfrm>
            <a:off x="-360" y="-596880"/>
            <a:ext cx="13248360" cy="745380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 descr="">
            <a:hlinkClick r:id="" action="ppaction://media"/>
          </p:cNvPr>
          <p:cNvPicPr/>
          <p:nvPr>
            <a:videoFile r:link="rId1"/>
            <p:extLst>
              <p:ext uri="{DAA4B4D4-6D71-4841-9C94-3DE7FCFB9230}">
                <p14:media r:embed="rId2"/>
              </p:ext>
            </p:extLst>
          </p:nvPr>
        </p:nvPicPr>
        <p:blipFill>
          <a:blip r:embed="rId3"/>
          <a:stretch>
            <a:fillRect/>
          </a:stretch>
        </p:blipFill>
        <p:spPr>
          <a:xfrm>
            <a:off x="-360" y="-328680"/>
            <a:ext cx="13087440" cy="736344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 descr="">
            <a:hlinkClick r:id="" action="ppaction://media"/>
          </p:cNvPr>
          <p:cNvPicPr/>
          <p:nvPr>
            <a:videoFile r:link="rId1"/>
            <p:extLst>
              <p:ext uri="{DAA4B4D4-6D71-4841-9C94-3DE7FCFB9230}">
                <p14:media r:embed="rId2"/>
              </p:ext>
            </p:extLst>
          </p:nvPr>
        </p:nvPicPr>
        <p:blipFill>
          <a:blip r:embed="rId3"/>
          <a:stretch>
            <a:fillRect/>
          </a:stretch>
        </p:blipFill>
        <p:spPr>
          <a:xfrm>
            <a:off x="-360" y="-314280"/>
            <a:ext cx="13265280" cy="74635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 descr="">
            <a:hlinkClick r:id="" action="ppaction://media"/>
          </p:cNvPr>
          <p:cNvPicPr/>
          <p:nvPr>
            <a:videoFile r:link="rId1"/>
            <p:extLst>
              <p:ext uri="{DAA4B4D4-6D71-4841-9C94-3DE7FCFB9230}">
                <p14:media r:embed="rId2"/>
              </p:ext>
            </p:extLst>
          </p:nvPr>
        </p:nvPicPr>
        <p:blipFill>
          <a:blip r:embed="rId3"/>
          <a:stretch>
            <a:fillRect/>
          </a:stretch>
        </p:blipFill>
        <p:spPr>
          <a:xfrm>
            <a:off x="-360" y="-600120"/>
            <a:ext cx="13254120" cy="745704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 descr="">
            <a:hlinkClick r:id="" action="ppaction://media"/>
          </p:cNvPr>
          <p:cNvPicPr/>
          <p:nvPr>
            <a:videoFile r:link="rId1"/>
            <p:extLst>
              <p:ext uri="{DAA4B4D4-6D71-4841-9C94-3DE7FCFB9230}">
                <p14:media r:embed="rId2"/>
              </p:ext>
            </p:extLst>
          </p:nvPr>
        </p:nvPicPr>
        <p:blipFill>
          <a:blip r:embed="rId3"/>
          <a:stretch>
            <a:fillRect/>
          </a:stretch>
        </p:blipFill>
        <p:spPr>
          <a:xfrm>
            <a:off x="-360" y="-335880"/>
            <a:ext cx="13100400" cy="737064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Rectangle 1"/>
          <p:cNvSpPr/>
          <p:nvPr/>
        </p:nvSpPr>
        <p:spPr>
          <a:xfrm>
            <a:off x="2721240" y="1851480"/>
            <a:ext cx="67449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Pub/Sub</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Zylinder 1"/>
          <p:cNvSpPr/>
          <p:nvPr/>
        </p:nvSpPr>
        <p:spPr>
          <a:xfrm>
            <a:off x="2966760" y="3681000"/>
            <a:ext cx="1548360" cy="216036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Subscription1</a:t>
            </a:r>
            <a:endParaRPr b="0" lang="en-US" sz="2400" spc="-1" strike="noStrike">
              <a:latin typeface="Arial"/>
            </a:endParaRPr>
          </a:p>
        </p:txBody>
      </p:sp>
      <p:sp>
        <p:nvSpPr>
          <p:cNvPr id="205" name="Flussdiagramm: Vordefinierter Prozess 2"/>
          <p:cNvSpPr/>
          <p:nvPr/>
        </p:nvSpPr>
        <p:spPr>
          <a:xfrm>
            <a:off x="5517000" y="1007280"/>
            <a:ext cx="1587240" cy="921600"/>
          </a:xfrm>
          <a:prstGeom prst="flowChartPredefinedProcess">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topic</a:t>
            </a:r>
            <a:endParaRPr b="0" lang="en-US" sz="2800" spc="-1" strike="noStrike">
              <a:latin typeface="Arial"/>
            </a:endParaRPr>
          </a:p>
        </p:txBody>
      </p:sp>
      <p:sp>
        <p:nvSpPr>
          <p:cNvPr id="206" name="Zylinder 3"/>
          <p:cNvSpPr/>
          <p:nvPr/>
        </p:nvSpPr>
        <p:spPr>
          <a:xfrm>
            <a:off x="7671960" y="3681000"/>
            <a:ext cx="1548360" cy="216036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Subscription2</a:t>
            </a:r>
            <a:endParaRPr b="0" lang="en-US" sz="2400" spc="-1" strike="noStrike">
              <a:latin typeface="Arial"/>
            </a:endParaRPr>
          </a:p>
        </p:txBody>
      </p:sp>
      <p:sp>
        <p:nvSpPr>
          <p:cNvPr id="207" name="Scrollen: horizontal 4"/>
          <p:cNvSpPr/>
          <p:nvPr/>
        </p:nvSpPr>
        <p:spPr>
          <a:xfrm>
            <a:off x="4095360" y="2445120"/>
            <a:ext cx="1141560" cy="103212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08" name="Scrollen: horizontal 5"/>
          <p:cNvSpPr/>
          <p:nvPr/>
        </p:nvSpPr>
        <p:spPr>
          <a:xfrm>
            <a:off x="7315560" y="2389320"/>
            <a:ext cx="1141560" cy="103212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09" name="Gerade Verbindung mit Pfeil 7"/>
          <p:cNvSpPr/>
          <p:nvPr/>
        </p:nvSpPr>
        <p:spPr>
          <a:xfrm>
            <a:off x="4036320" y="1468800"/>
            <a:ext cx="1479960" cy="3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0" name="Rechteck 10"/>
          <p:cNvSpPr/>
          <p:nvPr/>
        </p:nvSpPr>
        <p:spPr>
          <a:xfrm>
            <a:off x="3121920" y="1015560"/>
            <a:ext cx="912960" cy="913320"/>
          </a:xfrm>
          <a:prstGeom prst="rect">
            <a:avLst/>
          </a:prstGeom>
          <a:solidFill>
            <a:schemeClr val="accent3"/>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Sender</a:t>
            </a:r>
            <a:endParaRPr b="0" lang="en-US" sz="2400" spc="-1" strike="noStrike">
              <a:latin typeface="Arial"/>
            </a:endParaRPr>
          </a:p>
        </p:txBody>
      </p:sp>
      <p:sp>
        <p:nvSpPr>
          <p:cNvPr id="211" name="Gerade Verbindung mit Pfeil 11"/>
          <p:cNvSpPr/>
          <p:nvPr/>
        </p:nvSpPr>
        <p:spPr>
          <a:xfrm flipH="1">
            <a:off x="4665600" y="1929960"/>
            <a:ext cx="1643400" cy="6429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2" name="Gerade Verbindung mit Pfeil 14"/>
          <p:cNvSpPr/>
          <p:nvPr/>
        </p:nvSpPr>
        <p:spPr>
          <a:xfrm>
            <a:off x="6311160" y="1929960"/>
            <a:ext cx="1575000" cy="58752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3" name="Gerade Verbindung mit Pfeil 17"/>
          <p:cNvSpPr/>
          <p:nvPr/>
        </p:nvSpPr>
        <p:spPr>
          <a:xfrm>
            <a:off x="7887240" y="3293640"/>
            <a:ext cx="558720" cy="38628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4" name="Gerade Verbindung mit Pfeil 20"/>
          <p:cNvSpPr/>
          <p:nvPr/>
        </p:nvSpPr>
        <p:spPr>
          <a:xfrm flipH="1">
            <a:off x="3740760" y="3349080"/>
            <a:ext cx="923760" cy="33084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grpSp>
        <p:nvGrpSpPr>
          <p:cNvPr id="215" name="Gruppieren 31"/>
          <p:cNvGrpSpPr/>
          <p:nvPr/>
        </p:nvGrpSpPr>
        <p:grpSpPr>
          <a:xfrm>
            <a:off x="4095000" y="835200"/>
            <a:ext cx="571680" cy="470520"/>
            <a:chOff x="4095000" y="835200"/>
            <a:chExt cx="571680" cy="470520"/>
          </a:xfrm>
        </p:grpSpPr>
        <p:sp>
          <p:nvSpPr>
            <p:cNvPr id="216" name="Rechteck 23"/>
            <p:cNvSpPr/>
            <p:nvPr/>
          </p:nvSpPr>
          <p:spPr>
            <a:xfrm>
              <a:off x="4095360" y="835560"/>
              <a:ext cx="570600" cy="47016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17" name="Gerader Verbinder 25"/>
            <p:cNvSpPr/>
            <p:nvPr/>
          </p:nvSpPr>
          <p:spPr>
            <a:xfrm>
              <a:off x="4095000" y="83520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18" name="Gerader Verbinder 26"/>
            <p:cNvSpPr/>
            <p:nvPr/>
          </p:nvSpPr>
          <p:spPr>
            <a:xfrm flipV="1">
              <a:off x="4329000" y="83520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19" name="Gruppieren 32"/>
          <p:cNvGrpSpPr/>
          <p:nvPr/>
        </p:nvGrpSpPr>
        <p:grpSpPr>
          <a:xfrm>
            <a:off x="5203080" y="1610280"/>
            <a:ext cx="571680" cy="470160"/>
            <a:chOff x="5203080" y="1610280"/>
            <a:chExt cx="571680" cy="470160"/>
          </a:xfrm>
        </p:grpSpPr>
        <p:sp>
          <p:nvSpPr>
            <p:cNvPr id="220" name="Rechteck 33"/>
            <p:cNvSpPr/>
            <p:nvPr/>
          </p:nvSpPr>
          <p:spPr>
            <a:xfrm>
              <a:off x="5203440" y="1610280"/>
              <a:ext cx="570600" cy="47016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21" name="Gerader Verbinder 34"/>
            <p:cNvSpPr/>
            <p:nvPr/>
          </p:nvSpPr>
          <p:spPr>
            <a:xfrm>
              <a:off x="5203080" y="161028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22" name="Gerader Verbinder 35"/>
            <p:cNvSpPr/>
            <p:nvPr/>
          </p:nvSpPr>
          <p:spPr>
            <a:xfrm flipV="1">
              <a:off x="5437080" y="161028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23" name="Gruppieren 36"/>
          <p:cNvGrpSpPr/>
          <p:nvPr/>
        </p:nvGrpSpPr>
        <p:grpSpPr>
          <a:xfrm>
            <a:off x="6813000" y="1622520"/>
            <a:ext cx="571680" cy="470160"/>
            <a:chOff x="6813000" y="1622520"/>
            <a:chExt cx="571680" cy="470160"/>
          </a:xfrm>
        </p:grpSpPr>
        <p:sp>
          <p:nvSpPr>
            <p:cNvPr id="224" name="Rechteck 37"/>
            <p:cNvSpPr/>
            <p:nvPr/>
          </p:nvSpPr>
          <p:spPr>
            <a:xfrm>
              <a:off x="6813360" y="1622520"/>
              <a:ext cx="570600" cy="47016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25" name="Gerader Verbinder 38"/>
            <p:cNvSpPr/>
            <p:nvPr/>
          </p:nvSpPr>
          <p:spPr>
            <a:xfrm>
              <a:off x="6813000" y="16225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26" name="Gerader Verbinder 39"/>
            <p:cNvSpPr/>
            <p:nvPr/>
          </p:nvSpPr>
          <p:spPr>
            <a:xfrm flipV="1">
              <a:off x="7046640" y="162252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27" name="Gruppieren 40"/>
          <p:cNvGrpSpPr/>
          <p:nvPr/>
        </p:nvGrpSpPr>
        <p:grpSpPr>
          <a:xfrm>
            <a:off x="4380840" y="2738880"/>
            <a:ext cx="571680" cy="470520"/>
            <a:chOff x="4380840" y="2738880"/>
            <a:chExt cx="571680" cy="470520"/>
          </a:xfrm>
        </p:grpSpPr>
        <p:sp>
          <p:nvSpPr>
            <p:cNvPr id="228" name="Rechteck 41"/>
            <p:cNvSpPr/>
            <p:nvPr/>
          </p:nvSpPr>
          <p:spPr>
            <a:xfrm>
              <a:off x="4381200" y="2739240"/>
              <a:ext cx="570600" cy="47016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29" name="Gerader Verbinder 42"/>
            <p:cNvSpPr/>
            <p:nvPr/>
          </p:nvSpPr>
          <p:spPr>
            <a:xfrm>
              <a:off x="4380840" y="273888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30" name="Gerader Verbinder 43"/>
            <p:cNvSpPr/>
            <p:nvPr/>
          </p:nvSpPr>
          <p:spPr>
            <a:xfrm flipV="1">
              <a:off x="4614480" y="273888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childTnLst>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215"/>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path" presetID="63">
                                  <p:stCondLst>
                                    <p:cond delay="0"/>
                                  </p:stCondLst>
                                  <p:childTnLst>
                                    <p:animMotion origin="layout" path="M 4.79167E-006 0.00023 L 0.15833 0.00023 E">
                                      <p:cBhvr>
                                        <p:cTn id="164" dur="2000" fill="hold"/>
                                        <p:tgtEl>
                                          <p:spTgt spid="215"/>
                                        </p:tgtEl>
                                        <p:attrNameLst>
                                          <p:attrName>ppt_x</p:attrName>
                                          <p:attrName>ppt_y</p:attrName>
                                        </p:attrNameLst>
                                      </p:cBhvr>
                                    </p:animMotion>
                                  </p:childTnLst>
                                </p:cTn>
                              </p:par>
                            </p:childTnLst>
                          </p:cTn>
                        </p:par>
                      </p:childTnLst>
                    </p:cTn>
                  </p:par>
                  <p:par>
                    <p:cTn id="165" fill="hold">
                      <p:stCondLst>
                        <p:cond delay="indefinite"/>
                      </p:stCondLst>
                      <p:childTnLst>
                        <p:par>
                          <p:cTn id="166" fill="hold">
                            <p:stCondLst>
                              <p:cond delay="0"/>
                            </p:stCondLst>
                            <p:childTnLst>
                              <p:par>
                                <p:cTn id="167" nodeType="clickEffect" fill="hold" presetClass="exit" presetID="1">
                                  <p:stCondLst>
                                    <p:cond delay="0"/>
                                  </p:stCondLst>
                                  <p:childTnLst>
                                    <p:set>
                                      <p:cBhvr>
                                        <p:cTn id="168" dur="1" fill="hold">
                                          <p:stCondLst>
                                            <p:cond delay="0"/>
                                          </p:stCondLst>
                                        </p:cTn>
                                        <p:tgtEl>
                                          <p:spTgt spid="215"/>
                                        </p:tgtEl>
                                        <p:attrNameLst>
                                          <p:attrName>style.visibility</p:attrName>
                                        </p:attrNameLst>
                                      </p:cBhvr>
                                      <p:to>
                                        <p:strVal val="hidden"/>
                                      </p:to>
                                    </p:set>
                                  </p:childTnLst>
                                </p:cTn>
                              </p:par>
                              <p:par>
                                <p:cTn id="169" nodeType="withEffect" fill="hold" presetClass="entr" presetID="1">
                                  <p:stCondLst>
                                    <p:cond delay="0"/>
                                  </p:stCondLst>
                                  <p:childTnLst>
                                    <p:set>
                                      <p:cBhvr>
                                        <p:cTn id="170" dur="1" fill="hold">
                                          <p:stCondLst>
                                            <p:cond delay="0"/>
                                          </p:stCondLst>
                                        </p:cTn>
                                        <p:tgtEl>
                                          <p:spTgt spid="223"/>
                                        </p:tgtEl>
                                        <p:attrNameLst>
                                          <p:attrName>style.visibility</p:attrName>
                                        </p:attrNameLst>
                                      </p:cBhvr>
                                      <p:to>
                                        <p:strVal val="visible"/>
                                      </p:to>
                                    </p:set>
                                  </p:childTnLst>
                                </p:cTn>
                              </p:par>
                              <p:par>
                                <p:cTn id="171" nodeType="withEffect" fill="hold" presetClass="path" presetID="63">
                                  <p:stCondLst>
                                    <p:cond delay="0"/>
                                  </p:stCondLst>
                                  <p:childTnLst>
                                    <p:animMotion origin="layout" path="M -1.875E-006 0.00023 L 0.06185 0.15093 E">
                                      <p:cBhvr>
                                        <p:cTn id="172" dur="2000" fill="hold"/>
                                        <p:tgtEl>
                                          <p:spTgt spid="223"/>
                                        </p:tgtEl>
                                        <p:attrNameLst>
                                          <p:attrName>ppt_x</p:attrName>
                                          <p:attrName>ppt_y</p:attrName>
                                        </p:attrNameLst>
                                      </p:cBhvr>
                                    </p:animMotion>
                                  </p:childTnLst>
                                </p:cTn>
                              </p:par>
                            </p:childTnLst>
                          </p:cTn>
                        </p:par>
                      </p:childTnLst>
                    </p:cTn>
                  </p:par>
                  <p:par>
                    <p:cTn id="173" fill="hold">
                      <p:stCondLst>
                        <p:cond delay="indefinite"/>
                      </p:stCondLst>
                      <p:childTnLst>
                        <p:par>
                          <p:cTn id="174" fill="hold">
                            <p:stCondLst>
                              <p:cond delay="0"/>
                            </p:stCondLst>
                            <p:childTnLst>
                              <p:par>
                                <p:cTn id="175" nodeType="clickEffect" fill="hold" presetClass="exit" presetID="1">
                                  <p:stCondLst>
                                    <p:cond delay="0"/>
                                  </p:stCondLst>
                                  <p:childTnLst>
                                    <p:set>
                                      <p:cBhvr>
                                        <p:cTn id="176" dur="1" fill="hold">
                                          <p:stCondLst>
                                            <p:cond delay="0"/>
                                          </p:stCondLst>
                                        </p:cTn>
                                        <p:tgtEl>
                                          <p:spTgt spid="223"/>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219"/>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path" presetID="42">
                                  <p:stCondLst>
                                    <p:cond delay="0"/>
                                  </p:stCondLst>
                                  <p:childTnLst>
                                    <p:animMotion origin="layout" path="M -6.25E-007 -1.48148E-006 L -0.06745 0.16459 E">
                                      <p:cBhvr>
                                        <p:cTn id="184" dur="2000" fill="hold"/>
                                        <p:tgtEl>
                                          <p:spTgt spid="219"/>
                                        </p:tgtEl>
                                        <p:attrNameLst>
                                          <p:attrName>ppt_x</p:attrName>
                                          <p:attrName>ppt_y</p:attrName>
                                        </p:attrNameLst>
                                      </p:cBhvr>
                                    </p:animMotion>
                                  </p:childTnLst>
                                </p:cTn>
                              </p:par>
                            </p:childTnLst>
                          </p:cTn>
                        </p:par>
                      </p:childTnLst>
                    </p:cTn>
                  </p:par>
                  <p:par>
                    <p:cTn id="185" fill="hold">
                      <p:stCondLst>
                        <p:cond delay="indefinite"/>
                      </p:stCondLst>
                      <p:childTnLst>
                        <p:par>
                          <p:cTn id="186" fill="hold">
                            <p:stCondLst>
                              <p:cond delay="0"/>
                            </p:stCondLst>
                            <p:childTnLst>
                              <p:par>
                                <p:cTn id="187" nodeType="clickEffect" fill="hold" presetClass="exit" presetID="1">
                                  <p:stCondLst>
                                    <p:cond delay="0"/>
                                  </p:stCondLst>
                                  <p:childTnLst>
                                    <p:set>
                                      <p:cBhvr>
                                        <p:cTn id="188" dur="1" fill="hold">
                                          <p:stCondLst>
                                            <p:cond delay="0"/>
                                          </p:stCondLst>
                                        </p:cTn>
                                        <p:tgtEl>
                                          <p:spTgt spid="219"/>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227"/>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path" presetID="50">
                                  <p:stCondLst>
                                    <p:cond delay="0"/>
                                  </p:stCondLst>
                                  <p:childTnLst>
                                    <p:animMotion origin="layout" path="M -2.70833E-006 -4.81481E-006 L -0.03802 -4.81481E-006 C -0.05508 -4.81481E-006 -0.07591 0.0595 -0.07591 0.10788 L -0.07591 0.21598 E">
                                      <p:cBhvr>
                                        <p:cTn id="196" dur="2000" fill="hold"/>
                                        <p:tgtEl>
                                          <p:spTgt spid="227"/>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1" name="Gruppieren 4"/>
          <p:cNvGrpSpPr/>
          <p:nvPr/>
        </p:nvGrpSpPr>
        <p:grpSpPr>
          <a:xfrm>
            <a:off x="1441440" y="1859760"/>
            <a:ext cx="2612520" cy="3137760"/>
            <a:chOff x="1441440" y="1859760"/>
            <a:chExt cx="2612520" cy="3137760"/>
          </a:xfrm>
        </p:grpSpPr>
        <p:sp>
          <p:nvSpPr>
            <p:cNvPr id="232" name="Scrollen: horizontal 1"/>
            <p:cNvSpPr/>
            <p:nvPr/>
          </p:nvSpPr>
          <p:spPr>
            <a:xfrm>
              <a:off x="1441440" y="1859760"/>
              <a:ext cx="2612520" cy="313776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Rule</a:t>
              </a:r>
              <a:endParaRPr b="0" lang="en-US" sz="3600" spc="-1" strike="noStrike">
                <a:latin typeface="Arial"/>
              </a:endParaRPr>
            </a:p>
          </p:txBody>
        </p:sp>
        <p:sp>
          <p:nvSpPr>
            <p:cNvPr id="233" name="Scrollen: horizontal 2"/>
            <p:cNvSpPr/>
            <p:nvPr/>
          </p:nvSpPr>
          <p:spPr>
            <a:xfrm>
              <a:off x="2205720" y="2238480"/>
              <a:ext cx="1141920" cy="103212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Filter</a:t>
              </a:r>
              <a:endParaRPr b="0" lang="en-US" sz="2800" spc="-1" strike="noStrike">
                <a:latin typeface="Arial"/>
              </a:endParaRPr>
            </a:p>
          </p:txBody>
        </p:sp>
        <p:sp>
          <p:nvSpPr>
            <p:cNvPr id="234" name="Scrollen: horizontal 3"/>
            <p:cNvSpPr/>
            <p:nvPr/>
          </p:nvSpPr>
          <p:spPr>
            <a:xfrm>
              <a:off x="2205720" y="3587760"/>
              <a:ext cx="1141920" cy="103212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Action</a:t>
              </a:r>
              <a:endParaRPr b="0" lang="en-US" sz="2800" spc="-1" strike="noStrike">
                <a:latin typeface="Arial"/>
              </a:endParaRPr>
            </a:p>
          </p:txBody>
        </p:sp>
      </p:grpSp>
      <p:sp>
        <p:nvSpPr>
          <p:cNvPr id="235" name="Scrollen: horizontal 5"/>
          <p:cNvSpPr/>
          <p:nvPr/>
        </p:nvSpPr>
        <p:spPr>
          <a:xfrm>
            <a:off x="6146280" y="912600"/>
            <a:ext cx="2206080" cy="103212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Boolean Filter</a:t>
            </a:r>
            <a:endParaRPr b="0" lang="en-US" sz="2800" spc="-1" strike="noStrike">
              <a:latin typeface="Arial"/>
            </a:endParaRPr>
          </a:p>
        </p:txBody>
      </p:sp>
      <p:sp>
        <p:nvSpPr>
          <p:cNvPr id="236" name="Scrollen: horizontal 6"/>
          <p:cNvSpPr/>
          <p:nvPr/>
        </p:nvSpPr>
        <p:spPr>
          <a:xfrm>
            <a:off x="6110280" y="1945800"/>
            <a:ext cx="2206080" cy="103212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SQL Filter</a:t>
            </a:r>
            <a:endParaRPr b="0" lang="en-US" sz="2800" spc="-1" strike="noStrike">
              <a:latin typeface="Arial"/>
            </a:endParaRPr>
          </a:p>
        </p:txBody>
      </p:sp>
      <p:sp>
        <p:nvSpPr>
          <p:cNvPr id="237" name="Scrollen: horizontal 7"/>
          <p:cNvSpPr/>
          <p:nvPr/>
        </p:nvSpPr>
        <p:spPr>
          <a:xfrm>
            <a:off x="6094080" y="2979000"/>
            <a:ext cx="2206080" cy="103212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Correlation Filter</a:t>
            </a:r>
            <a:endParaRPr b="0" lang="en-US" sz="2800" spc="-1" strike="noStrike">
              <a:latin typeface="Arial"/>
            </a:endParaRPr>
          </a:p>
        </p:txBody>
      </p:sp>
      <p:grpSp>
        <p:nvGrpSpPr>
          <p:cNvPr id="238" name="Gruppieren 11"/>
          <p:cNvGrpSpPr/>
          <p:nvPr/>
        </p:nvGrpSpPr>
        <p:grpSpPr>
          <a:xfrm>
            <a:off x="3348360" y="369720"/>
            <a:ext cx="6248880" cy="4250520"/>
            <a:chOff x="3348360" y="369720"/>
            <a:chExt cx="6248880" cy="4250520"/>
          </a:xfrm>
        </p:grpSpPr>
        <p:sp>
          <p:nvSpPr>
            <p:cNvPr id="239" name="Ellipse 8"/>
            <p:cNvSpPr/>
            <p:nvPr/>
          </p:nvSpPr>
          <p:spPr>
            <a:xfrm>
              <a:off x="4819320" y="369720"/>
              <a:ext cx="4777920" cy="4250520"/>
            </a:xfrm>
            <a:prstGeom prst="ellipse">
              <a:avLst/>
            </a:prstGeom>
            <a:noFill/>
            <a:ln w="38100">
              <a:solidFill>
                <a:srgbClr val="a5a5a5"/>
              </a:solidFill>
            </a:ln>
          </p:spPr>
          <p:style>
            <a:lnRef idx="2">
              <a:schemeClr val="accent1">
                <a:shade val="50000"/>
              </a:schemeClr>
            </a:lnRef>
            <a:fillRef idx="1">
              <a:schemeClr val="accent1"/>
            </a:fillRef>
            <a:effectRef idx="0">
              <a:schemeClr val="accent1"/>
            </a:effectRef>
            <a:fontRef idx="minor"/>
          </p:style>
        </p:sp>
        <p:sp>
          <p:nvSpPr>
            <p:cNvPr id="240" name="Gerader Verbinder 10"/>
            <p:cNvSpPr/>
            <p:nvPr/>
          </p:nvSpPr>
          <p:spPr>
            <a:xfrm flipV="1">
              <a:off x="3348360" y="2495160"/>
              <a:ext cx="1470960" cy="259920"/>
            </a:xfrm>
            <a:prstGeom prst="line">
              <a:avLst/>
            </a:prstGeom>
            <a:ln w="38100">
              <a:solidFill>
                <a:srgbClr val="a5a5a5"/>
              </a:solid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97" dur="indefinite" restart="never" nodeType="tmRoot">
          <p:childTnLst>
            <p:seq>
              <p:cTn id="198" dur="indefinite" nodeType="mainSeq">
                <p:childTnLst>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238"/>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235"/>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236"/>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Rectangle 1"/>
          <p:cNvSpPr/>
          <p:nvPr/>
        </p:nvSpPr>
        <p:spPr>
          <a:xfrm>
            <a:off x="4133880" y="1851480"/>
            <a:ext cx="39196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Send</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Box 4"/>
          <p:cNvSpPr/>
          <p:nvPr/>
        </p:nvSpPr>
        <p:spPr>
          <a:xfrm>
            <a:off x="990360" y="822240"/>
            <a:ext cx="10156320" cy="820800"/>
          </a:xfrm>
          <a:prstGeom prst="rect">
            <a:avLst/>
          </a:prstGeom>
          <a:noFill/>
          <a:ln w="0">
            <a:noFill/>
          </a:ln>
        </p:spPr>
        <p:style>
          <a:lnRef idx="0"/>
          <a:fillRef idx="0"/>
          <a:effectRef idx="0"/>
          <a:fontRef idx="minor"/>
        </p:style>
      </p:sp>
      <p:sp>
        <p:nvSpPr>
          <p:cNvPr id="242" name="TextBox 6"/>
          <p:cNvSpPr/>
          <p:nvPr/>
        </p:nvSpPr>
        <p:spPr>
          <a:xfrm>
            <a:off x="577440" y="1555560"/>
            <a:ext cx="11362680" cy="3747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topicDescription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CreateTopicOptions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CreateTopicAsync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topicDescription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Box 3"/>
          <p:cNvSpPr/>
          <p:nvPr/>
        </p:nvSpPr>
        <p:spPr>
          <a:xfrm>
            <a:off x="317160" y="1351440"/>
            <a:ext cx="1155276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CreateRuleOptions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Name</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"MessagesWithRushlabel"</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Filter</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CorrelationRuleFilter</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Subject</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"rush"</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null</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795e26"/>
                </a:solidFill>
                <a:latin typeface="Consolas"/>
                <a:ea typeface="DejaVu Sans"/>
              </a:rPr>
              <a:t>CreateRuleAsync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Box 5"/>
          <p:cNvSpPr/>
          <p:nvPr/>
        </p:nvSpPr>
        <p:spPr>
          <a:xfrm>
            <a:off x="265320" y="1920960"/>
            <a:ext cx="11658240" cy="3015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ruleDescription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CreateRuleOptions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Name</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"MessagesWithCurrencyCHF"</a:t>
            </a:r>
            <a:r>
              <a:rPr b="0" lang="en-US" sz="2400" spc="-1" strike="noStrike">
                <a:solidFill>
                  <a:srgbClr val="000000"/>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Filter</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SqlRuleFilter</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"currency = 'CHF'"</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SqlRuleAction</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"SET currency = 'Złoty'"</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CreateRuleAsync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Box 3"/>
          <p:cNvSpPr/>
          <p:nvPr/>
        </p:nvSpPr>
        <p:spPr>
          <a:xfrm>
            <a:off x="888480" y="1720800"/>
            <a:ext cx="1041012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"Damn I have no time!"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Subject</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"rush"</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"I'm rich! I have 1000"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ApplicationProperties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"currency"</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"CHF"</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6" name="" descr="">
            <a:hlinkClick r:id="" action="ppaction://media"/>
          </p:cNvPr>
          <p:cNvPicPr/>
          <p:nvPr>
            <a:videoFile r:link="rId1"/>
            <p:extLst>
              <p:ext uri="{DAA4B4D4-6D71-4841-9C94-3DE7FCFB9230}">
                <p14:media r:embed="rId2"/>
              </p:ext>
            </p:extLst>
          </p:nvPr>
        </p:nvPicPr>
        <p:blipFill>
          <a:blip r:embed="rId3"/>
          <a:stretch>
            <a:fillRect/>
          </a:stretch>
        </p:blipFill>
        <p:spPr>
          <a:xfrm>
            <a:off x="-360" y="-159480"/>
            <a:ext cx="12794040" cy="719784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 descr="">
            <a:hlinkClick r:id="" action="ppaction://media"/>
          </p:cNvPr>
          <p:cNvPicPr/>
          <p:nvPr>
            <a:videoFile r:link="rId1"/>
            <p:extLst>
              <p:ext uri="{DAA4B4D4-6D71-4841-9C94-3DE7FCFB9230}">
                <p14:media r:embed="rId2"/>
              </p:ext>
            </p:extLst>
          </p:nvPr>
        </p:nvPicPr>
        <p:blipFill>
          <a:blip r:embed="rId3"/>
          <a:stretch>
            <a:fillRect/>
          </a:stretch>
        </p:blipFill>
        <p:spPr>
          <a:xfrm>
            <a:off x="-360" y="-130680"/>
            <a:ext cx="12724560" cy="715896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Rechteck 1"/>
          <p:cNvSpPr/>
          <p:nvPr/>
        </p:nvSpPr>
        <p:spPr>
          <a:xfrm>
            <a:off x="933840" y="2828880"/>
            <a:ext cx="103204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Favor </a:t>
            </a:r>
            <a:r>
              <a:rPr b="0" lang="en-US" sz="7200" spc="-1" strike="noStrike">
                <a:solidFill>
                  <a:srgbClr val="ffaf00"/>
                </a:solidFill>
                <a:latin typeface="Yanone Kaffeesatz Regular"/>
                <a:ea typeface="DejaVu Sans"/>
              </a:rPr>
              <a:t>Correlation</a:t>
            </a:r>
            <a:r>
              <a:rPr b="0" lang="en-US" sz="7200" spc="-1" strike="noStrike">
                <a:solidFill>
                  <a:srgbClr val="44546a"/>
                </a:solidFill>
                <a:latin typeface="Yanone Kaffeesatz Regular"/>
                <a:ea typeface="DejaVu Sans"/>
              </a:rPr>
              <a:t> </a:t>
            </a:r>
            <a:r>
              <a:rPr b="0" lang="en-US" sz="7200" spc="-1" strike="noStrike">
                <a:solidFill>
                  <a:srgbClr val="ffaf00"/>
                </a:solidFill>
                <a:latin typeface="Yanone Kaffeesatz Regular"/>
                <a:ea typeface="DejaVu Sans"/>
              </a:rPr>
              <a:t>filter</a:t>
            </a:r>
            <a:r>
              <a:rPr b="0" lang="en-US" sz="7200" spc="-1" strike="noStrike">
                <a:solidFill>
                  <a:srgbClr val="44546a"/>
                </a:solidFill>
                <a:latin typeface="Yanone Kaffeesatz Regular"/>
                <a:ea typeface="DejaVu Sans"/>
              </a:rPr>
              <a:t> over SQL filter</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Rechteck 1"/>
          <p:cNvSpPr/>
          <p:nvPr/>
        </p:nvSpPr>
        <p:spPr>
          <a:xfrm>
            <a:off x="679320" y="2420280"/>
            <a:ext cx="10829160" cy="22842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7200" spc="-1" strike="noStrike">
                <a:solidFill>
                  <a:srgbClr val="44546a"/>
                </a:solidFill>
                <a:latin typeface="Yanone Kaffeesatz Regular"/>
                <a:ea typeface="DejaVu Sans"/>
              </a:rPr>
              <a:t>Subscriptions are </a:t>
            </a:r>
            <a:r>
              <a:rPr b="0" lang="en-US" sz="7200" spc="-1" strike="noStrike">
                <a:solidFill>
                  <a:srgbClr val="ffaf00"/>
                </a:solidFill>
                <a:latin typeface="Yanone Kaffeesatz Regular"/>
                <a:ea typeface="DejaVu Sans"/>
              </a:rPr>
              <a:t>virtual queues</a:t>
            </a:r>
            <a:r>
              <a:rPr b="0" lang="en-US" sz="7200" spc="-1" strike="noStrike">
                <a:solidFill>
                  <a:srgbClr val="44546a"/>
                </a:solidFill>
                <a:latin typeface="Yanone Kaffeesatz Regular"/>
                <a:ea typeface="DejaVu Sans"/>
              </a:rPr>
              <a:t> and</a:t>
            </a:r>
            <a:br>
              <a:rPr sz="7200"/>
            </a:br>
            <a:r>
              <a:rPr b="0" lang="en-US" sz="7200" spc="-1" strike="noStrike">
                <a:solidFill>
                  <a:srgbClr val="44546a"/>
                </a:solidFill>
                <a:latin typeface="Yanone Kaffeesatz Regular"/>
                <a:ea typeface="DejaVu Sans"/>
              </a:rPr>
              <a:t>subscribers need to </a:t>
            </a:r>
            <a:r>
              <a:rPr b="0" lang="en-US" sz="7200" spc="-1" strike="noStrike">
                <a:solidFill>
                  <a:srgbClr val="ffaf00"/>
                </a:solidFill>
                <a:latin typeface="Yanone Kaffeesatz Regular"/>
                <a:ea typeface="DejaVu Sans"/>
              </a:rPr>
              <a:t>receive</a:t>
            </a:r>
            <a:r>
              <a:rPr b="0" lang="en-US" sz="7200" spc="-1" strike="noStrike">
                <a:solidFill>
                  <a:srgbClr val="44546a"/>
                </a:solidFill>
                <a:latin typeface="Yanone Kaffeesatz Regular"/>
                <a:ea typeface="DejaVu Sans"/>
              </a:rPr>
              <a:t> from them</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Rectangle 1"/>
          <p:cNvSpPr/>
          <p:nvPr/>
        </p:nvSpPr>
        <p:spPr>
          <a:xfrm>
            <a:off x="1903680" y="1851480"/>
            <a:ext cx="83804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Topologies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1" name="Group 6"/>
          <p:cNvGrpSpPr/>
          <p:nvPr/>
        </p:nvGrpSpPr>
        <p:grpSpPr>
          <a:xfrm>
            <a:off x="2966760" y="321480"/>
            <a:ext cx="6253200" cy="3798360"/>
            <a:chOff x="2966760" y="321480"/>
            <a:chExt cx="6253200" cy="3798360"/>
          </a:xfrm>
        </p:grpSpPr>
        <p:sp>
          <p:nvSpPr>
            <p:cNvPr id="252" name="Zylinder 1"/>
            <p:cNvSpPr/>
            <p:nvPr/>
          </p:nvSpPr>
          <p:spPr>
            <a:xfrm>
              <a:off x="2966760" y="2995200"/>
              <a:ext cx="1548360" cy="112464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Subscription1</a:t>
              </a:r>
              <a:endParaRPr b="0" lang="en-US" sz="2400" spc="-1" strike="noStrike">
                <a:latin typeface="Arial"/>
              </a:endParaRPr>
            </a:p>
          </p:txBody>
        </p:sp>
        <p:sp>
          <p:nvSpPr>
            <p:cNvPr id="253" name="Flussdiagramm: Vordefinierter Prozess 2"/>
            <p:cNvSpPr/>
            <p:nvPr/>
          </p:nvSpPr>
          <p:spPr>
            <a:xfrm>
              <a:off x="5517000" y="321480"/>
              <a:ext cx="1587240" cy="921600"/>
            </a:xfrm>
            <a:prstGeom prst="flowChartPredefinedProcess">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topic</a:t>
              </a:r>
              <a:endParaRPr b="0" lang="en-US" sz="2800" spc="-1" strike="noStrike">
                <a:latin typeface="Arial"/>
              </a:endParaRPr>
            </a:p>
          </p:txBody>
        </p:sp>
        <p:sp>
          <p:nvSpPr>
            <p:cNvPr id="254" name="Zylinder 3"/>
            <p:cNvSpPr/>
            <p:nvPr/>
          </p:nvSpPr>
          <p:spPr>
            <a:xfrm>
              <a:off x="7671960" y="2995200"/>
              <a:ext cx="1548000" cy="112464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Subscription2</a:t>
              </a:r>
              <a:endParaRPr b="0" lang="en-US" sz="2400" spc="-1" strike="noStrike">
                <a:latin typeface="Arial"/>
              </a:endParaRPr>
            </a:p>
          </p:txBody>
        </p:sp>
        <p:sp>
          <p:nvSpPr>
            <p:cNvPr id="255" name="Scrollen: horizontal 4"/>
            <p:cNvSpPr/>
            <p:nvPr/>
          </p:nvSpPr>
          <p:spPr>
            <a:xfrm>
              <a:off x="4095360" y="1759320"/>
              <a:ext cx="1141560" cy="103212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56" name="Scrollen: horizontal 5"/>
            <p:cNvSpPr/>
            <p:nvPr/>
          </p:nvSpPr>
          <p:spPr>
            <a:xfrm>
              <a:off x="7315560" y="1703520"/>
              <a:ext cx="1141560" cy="103212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57" name="Gerade Verbindung mit Pfeil 11"/>
            <p:cNvSpPr/>
            <p:nvPr/>
          </p:nvSpPr>
          <p:spPr>
            <a:xfrm flipH="1">
              <a:off x="4665600" y="1244160"/>
              <a:ext cx="1643400" cy="6429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58" name="Gerade Verbindung mit Pfeil 14"/>
            <p:cNvSpPr/>
            <p:nvPr/>
          </p:nvSpPr>
          <p:spPr>
            <a:xfrm>
              <a:off x="6311160" y="1244160"/>
              <a:ext cx="1574640" cy="58752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59" name="Gerade Verbindung mit Pfeil 17"/>
            <p:cNvSpPr/>
            <p:nvPr/>
          </p:nvSpPr>
          <p:spPr>
            <a:xfrm>
              <a:off x="7886880" y="2607840"/>
              <a:ext cx="558720" cy="38628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0" name="Gerade Verbindung mit Pfeil 20"/>
            <p:cNvSpPr/>
            <p:nvPr/>
          </p:nvSpPr>
          <p:spPr>
            <a:xfrm flipH="1">
              <a:off x="3740040" y="2663280"/>
              <a:ext cx="924120" cy="33084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grpSp>
      <p:sp>
        <p:nvSpPr>
          <p:cNvPr id="261" name="Zylinder 3"/>
          <p:cNvSpPr/>
          <p:nvPr/>
        </p:nvSpPr>
        <p:spPr>
          <a:xfrm rot="5400000">
            <a:off x="5578560" y="4582440"/>
            <a:ext cx="1032120" cy="2159640"/>
          </a:xfrm>
          <a:prstGeom prst="can">
            <a:avLst>
              <a:gd name="adj" fmla="val 250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vert="vert270" rot="16200000">
            <a:noAutofit/>
          </a:bodyPr>
          <a:p>
            <a:pPr algn="ctr">
              <a:lnSpc>
                <a:spcPct val="100000"/>
              </a:lnSpc>
              <a:buNone/>
            </a:pPr>
            <a:r>
              <a:rPr b="0" lang="en-US" sz="3600" spc="-1" strike="noStrike">
                <a:solidFill>
                  <a:srgbClr val="ffffff"/>
                </a:solidFill>
                <a:latin typeface="Yanone Kaffeesatz Regular"/>
                <a:ea typeface="DejaVu Sans"/>
              </a:rPr>
              <a:t>Queue</a:t>
            </a:r>
            <a:endParaRPr b="0" lang="en-US" sz="3600" spc="-1" strike="noStrike">
              <a:latin typeface="Arial"/>
            </a:endParaRPr>
          </a:p>
        </p:txBody>
      </p:sp>
      <p:sp>
        <p:nvSpPr>
          <p:cNvPr id="262" name="Gerade Verbindung mit Pfeil 11"/>
          <p:cNvSpPr/>
          <p:nvPr/>
        </p:nvSpPr>
        <p:spPr>
          <a:xfrm>
            <a:off x="3741840" y="4120920"/>
            <a:ext cx="2351520" cy="102420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3" name="Gerade Verbindung mit Pfeil 11"/>
          <p:cNvSpPr/>
          <p:nvPr/>
        </p:nvSpPr>
        <p:spPr>
          <a:xfrm flipH="1">
            <a:off x="6093360" y="4120920"/>
            <a:ext cx="2351520" cy="102420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4" name="TextBox 21"/>
          <p:cNvSpPr/>
          <p:nvPr/>
        </p:nvSpPr>
        <p:spPr>
          <a:xfrm>
            <a:off x="3138480" y="4453200"/>
            <a:ext cx="144036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200" spc="-1" strike="noStrike">
                <a:solidFill>
                  <a:srgbClr val="ffaf00"/>
                </a:solidFill>
                <a:latin typeface="Yanone Kaffeesatz Regular"/>
                <a:ea typeface="DejaVu Sans"/>
              </a:rPr>
              <a:t>ForwardTo</a:t>
            </a:r>
            <a:endParaRPr b="0" lang="en-US" sz="3200" spc="-1" strike="noStrike">
              <a:latin typeface="Arial"/>
            </a:endParaRPr>
          </a:p>
        </p:txBody>
      </p:sp>
      <p:sp>
        <p:nvSpPr>
          <p:cNvPr id="265" name="TextBox 46"/>
          <p:cNvSpPr/>
          <p:nvPr/>
        </p:nvSpPr>
        <p:spPr>
          <a:xfrm>
            <a:off x="7914600" y="4341240"/>
            <a:ext cx="144036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200" spc="-1" strike="noStrike">
                <a:solidFill>
                  <a:srgbClr val="ffaf00"/>
                </a:solidFill>
                <a:latin typeface="Yanone Kaffeesatz Regular"/>
                <a:ea typeface="DejaVu Sans"/>
              </a:rPr>
              <a:t>ForwardTo</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Box 4"/>
          <p:cNvSpPr/>
          <p:nvPr/>
        </p:nvSpPr>
        <p:spPr>
          <a:xfrm>
            <a:off x="1209240" y="2136240"/>
            <a:ext cx="976932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serviceBusClient</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ServiceBusClient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connectionString</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serviceBusClient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CreateSender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"Deep Dive"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ApplicationProperties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Add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"TenantId"</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"MyTenantId"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p:txBody>
      </p:sp>
      <p:sp>
        <p:nvSpPr>
          <p:cNvPr id="140" name="TextBox 6"/>
          <p:cNvSpPr/>
          <p:nvPr/>
        </p:nvSpPr>
        <p:spPr>
          <a:xfrm>
            <a:off x="1086120" y="3198240"/>
            <a:ext cx="1001520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800000"/>
                </a:solidFill>
                <a:latin typeface="Consolas"/>
                <a:ea typeface="DejaVu Sans"/>
              </a:rPr>
              <a:t>&lt;PackageReference</a:t>
            </a:r>
            <a:r>
              <a:rPr b="0" lang="en-US" sz="2400" spc="-1" strike="noStrike">
                <a:solidFill>
                  <a:srgbClr val="000000"/>
                </a:solidFill>
                <a:latin typeface="Consolas"/>
                <a:ea typeface="DejaVu Sans"/>
              </a:rPr>
              <a:t> </a:t>
            </a:r>
            <a:r>
              <a:rPr b="0" lang="en-US" sz="2400" spc="-1" strike="noStrike">
                <a:solidFill>
                  <a:srgbClr val="ff0000"/>
                </a:solidFill>
                <a:latin typeface="Consolas"/>
                <a:ea typeface="DejaVu Sans"/>
              </a:rPr>
              <a:t>Include</a:t>
            </a:r>
            <a:r>
              <a:rPr b="0" lang="en-US" sz="2400" spc="-1" strike="noStrike">
                <a:solidFill>
                  <a:srgbClr val="000000"/>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0000ff"/>
                </a:solidFill>
                <a:latin typeface="Consolas"/>
                <a:ea typeface="DejaVu Sans"/>
              </a:rPr>
              <a:t>Azure.Messaging.ServiceBus</a:t>
            </a:r>
            <a:r>
              <a:rPr b="0" lang="en-US" sz="2400" spc="-1" strike="noStrike">
                <a:solidFill>
                  <a:srgbClr val="a31515"/>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800000"/>
                </a:solidFill>
                <a:latin typeface="Consolas"/>
                <a:ea typeface="DejaVu Sans"/>
              </a:rPr>
              <a:t>/&gt;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39"/>
                                        </p:tgtEl>
                                        <p:attrNameLst>
                                          <p:attrName>style.visibility</p:attrName>
                                        </p:attrNameLst>
                                      </p:cBhvr>
                                      <p:to>
                                        <p:strVal val="visible"/>
                                      </p:to>
                                    </p:set>
                                  </p:childTnLst>
                                </p:cTn>
                              </p:par>
                              <p:par>
                                <p:cTn id="37" nodeType="withEffect" fill="hold" presetClass="exit" presetID="1">
                                  <p:stCondLst>
                                    <p:cond delay="0"/>
                                  </p:stCondLst>
                                  <p:childTnLst>
                                    <p:set>
                                      <p:cBhvr>
                                        <p:cTn id="38" dur="1" fill="hold">
                                          <p:stCondLst>
                                            <p:cond delay="0"/>
                                          </p:stCondLst>
                                        </p:cTn>
                                        <p:tgtEl>
                                          <p:spTgt spid="140"/>
                                        </p:tgtEl>
                                        <p:attrNameLst>
                                          <p:attrName>style.visibility</p:attrName>
                                        </p:attrNameLst>
                                      </p:cBhvr>
                                      <p:to>
                                        <p:strVal val="hidden"/>
                                      </p:to>
                                    </p:set>
                                  </p:childTnLst>
                                </p:cTn>
                              </p:par>
                              <p:par>
                                <p:cTn id="39" nodeType="withEffect" fill="hold" presetClass="entr" presetID="1">
                                  <p:stCondLst>
                                    <p:cond delay="0"/>
                                  </p:stCondLst>
                                  <p:childTnLst>
                                    <p:set>
                                      <p:cBhvr>
                                        <p:cTn id="40" dur="1" fill="hold">
                                          <p:stCondLst>
                                            <p:cond delay="0"/>
                                          </p:stCondLst>
                                        </p:cTn>
                                        <p:tgtEl>
                                          <p:spTgt spid="139">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39">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39">
                                            <p:txEl>
                                              <p:pRg st="2" end="2"/>
                                            </p:txEl>
                                          </p:spTgt>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3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Box 3"/>
          <p:cNvSpPr/>
          <p:nvPr/>
        </p:nvSpPr>
        <p:spPr>
          <a:xfrm>
            <a:off x="190080" y="982080"/>
            <a:ext cx="1180656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ForwardTo</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inputQueue</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br>
              <a:rPr sz="2400"/>
            </a:b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ForwardTo</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inputQueue</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 descr="">
            <a:hlinkClick r:id="" action="ppaction://media"/>
          </p:cNvPr>
          <p:cNvPicPr/>
          <p:nvPr>
            <a:videoFile r:link="rId1"/>
            <p:extLst>
              <p:ext uri="{DAA4B4D4-6D71-4841-9C94-3DE7FCFB9230}">
                <p14:media r:embed="rId2"/>
              </p:ext>
            </p:extLst>
          </p:nvPr>
        </p:nvPicPr>
        <p:blipFill>
          <a:blip r:embed="rId3"/>
          <a:stretch>
            <a:fillRect/>
          </a:stretch>
        </p:blipFill>
        <p:spPr>
          <a:xfrm>
            <a:off x="-360" y="-609480"/>
            <a:ext cx="13619520" cy="766260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 descr="">
            <a:hlinkClick r:id="" action="ppaction://media"/>
          </p:cNvPr>
          <p:cNvPicPr/>
          <p:nvPr>
            <a:videoFile r:link="rId1"/>
            <p:extLst>
              <p:ext uri="{DAA4B4D4-6D71-4841-9C94-3DE7FCFB9230}">
                <p14:media r:embed="rId2"/>
              </p:ext>
            </p:extLst>
          </p:nvPr>
        </p:nvPicPr>
        <p:blipFill>
          <a:blip r:embed="rId3"/>
          <a:stretch>
            <a:fillRect/>
          </a:stretch>
        </p:blipFill>
        <p:spPr>
          <a:xfrm>
            <a:off x="-360" y="0"/>
            <a:ext cx="12753720" cy="717516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 descr="">
            <a:hlinkClick r:id="" action="ppaction://media"/>
          </p:cNvPr>
          <p:cNvPicPr/>
          <p:nvPr>
            <a:videoFile r:link="rId1"/>
            <p:extLst>
              <p:ext uri="{DAA4B4D4-6D71-4841-9C94-3DE7FCFB9230}">
                <p14:media r:embed="rId2"/>
              </p:ext>
            </p:extLst>
          </p:nvPr>
        </p:nvPicPr>
        <p:blipFill>
          <a:blip r:embed="rId3"/>
          <a:stretch>
            <a:fillRect/>
          </a:stretch>
        </p:blipFill>
        <p:spPr>
          <a:xfrm>
            <a:off x="-360" y="0"/>
            <a:ext cx="12742560" cy="716904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Rectangle 1"/>
          <p:cNvSpPr/>
          <p:nvPr/>
        </p:nvSpPr>
        <p:spPr>
          <a:xfrm>
            <a:off x="839160" y="1851480"/>
            <a:ext cx="10509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Atomic Sends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extBox 3"/>
          <p:cNvSpPr/>
          <p:nvPr/>
        </p:nvSpPr>
        <p:spPr>
          <a:xfrm>
            <a:off x="202680" y="1351440"/>
            <a:ext cx="1178136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af00db"/>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scope</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TransactionScope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TransactionScopeAsyncFlowOption</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Enabled</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2"</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scope</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Complete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 descr="">
            <a:hlinkClick r:id="" action="ppaction://media"/>
          </p:cNvPr>
          <p:cNvPicPr/>
          <p:nvPr>
            <a:videoFile r:link="rId1"/>
            <p:extLst>
              <p:ext uri="{DAA4B4D4-6D71-4841-9C94-3DE7FCFB9230}">
                <p14:media r:embed="rId2"/>
              </p:ext>
            </p:extLst>
          </p:nvPr>
        </p:nvPicPr>
        <p:blipFill>
          <a:blip r:embed="rId3"/>
          <a:stretch>
            <a:fillRect/>
          </a:stretch>
        </p:blipFill>
        <p:spPr>
          <a:xfrm>
            <a:off x="-360" y="-626040"/>
            <a:ext cx="13725720" cy="772236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273" name="" descr=""/>
          <p:cNvPicPr/>
          <p:nvPr/>
        </p:nvPicPr>
        <p:blipFill>
          <a:blip r:embed="rId1"/>
          <a:srcRect l="0" t="0" r="10278" b="0"/>
          <a:stretch/>
        </p:blipFill>
        <p:spPr>
          <a:xfrm>
            <a:off x="228600" y="2286000"/>
            <a:ext cx="11959560" cy="2285640"/>
          </a:xfrm>
          <a:prstGeom prst="rect">
            <a:avLst/>
          </a:prstGeom>
          <a:ln w="0">
            <a:noFill/>
          </a:ln>
        </p:spPr>
      </p:pic>
      <p:sp>
        <p:nvSpPr>
          <p:cNvPr id="274" name="Rectangle 14"/>
          <p:cNvSpPr/>
          <p:nvPr/>
        </p:nvSpPr>
        <p:spPr>
          <a:xfrm>
            <a:off x="7490520" y="2856240"/>
            <a:ext cx="2665080" cy="1141920"/>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Transaction not </a:t>
            </a:r>
            <a:endParaRPr b="0" lang="en-US" sz="2400" spc="-1" strike="noStrike">
              <a:latin typeface="Arial"/>
            </a:endParaRPr>
          </a:p>
          <a:p>
            <a:pPr algn="ctr">
              <a:lnSpc>
                <a:spcPct val="100000"/>
              </a:lnSpc>
              <a:buNone/>
            </a:pPr>
            <a:r>
              <a:rPr b="0" lang="en-US" sz="2400" spc="-1" strike="noStrike">
                <a:solidFill>
                  <a:srgbClr val="ffffff"/>
                </a:solidFill>
                <a:latin typeface="Yanone Kaffeesatz Regular"/>
                <a:ea typeface="DejaVu Sans"/>
              </a:rPr>
              <a:t>completed</a:t>
            </a:r>
            <a:endParaRPr b="0" lang="en-US" sz="2400" spc="-1" strike="noStrike">
              <a:latin typeface="Arial"/>
            </a:endParaRPr>
          </a:p>
        </p:txBody>
      </p:sp>
      <p:sp>
        <p:nvSpPr>
          <p:cNvPr id="275" name="Rectangle 15"/>
          <p:cNvSpPr/>
          <p:nvPr/>
        </p:nvSpPr>
        <p:spPr>
          <a:xfrm>
            <a:off x="7490520" y="3999240"/>
            <a:ext cx="2665080" cy="608400"/>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Transaction completed</a:t>
            </a:r>
            <a:endParaRPr b="0" lang="en-US" sz="2400" spc="-1" strike="noStrike">
              <a:latin typeface="Arial"/>
            </a:endParaRPr>
          </a:p>
        </p:txBody>
      </p:sp>
      <p:sp>
        <p:nvSpPr>
          <p:cNvPr id="276" name="Rectangle 16"/>
          <p:cNvSpPr/>
          <p:nvPr/>
        </p:nvSpPr>
        <p:spPr>
          <a:xfrm>
            <a:off x="228600" y="2856240"/>
            <a:ext cx="7261560" cy="1141920"/>
          </a:xfrm>
          <a:prstGeom prst="rect">
            <a:avLst/>
          </a:prstGeom>
          <a:noFill/>
          <a:ln w="38100">
            <a:solidFill>
              <a:srgbClr val="ffffff"/>
            </a:solidFill>
            <a:prstDash val="sysDot"/>
          </a:ln>
        </p:spPr>
        <p:style>
          <a:lnRef idx="2">
            <a:schemeClr val="accent1">
              <a:shade val="50000"/>
            </a:schemeClr>
          </a:lnRef>
          <a:fillRef idx="1">
            <a:schemeClr val="accent1"/>
          </a:fillRef>
          <a:effectRef idx="0">
            <a:schemeClr val="accent1"/>
          </a:effectRef>
          <a:fontRef idx="minor"/>
        </p:style>
      </p:sp>
      <p:sp>
        <p:nvSpPr>
          <p:cNvPr id="277" name="Rectangle 17"/>
          <p:cNvSpPr/>
          <p:nvPr/>
        </p:nvSpPr>
        <p:spPr>
          <a:xfrm>
            <a:off x="228600" y="3999240"/>
            <a:ext cx="7261560" cy="608400"/>
          </a:xfrm>
          <a:prstGeom prst="rect">
            <a:avLst/>
          </a:prstGeom>
          <a:noFill/>
          <a:ln w="38100">
            <a:solidFill>
              <a:srgbClr val="ffffff"/>
            </a:solidFill>
            <a:prstDash val="sysDot"/>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Rectangle 1"/>
          <p:cNvSpPr/>
          <p:nvPr/>
        </p:nvSpPr>
        <p:spPr>
          <a:xfrm>
            <a:off x="2670840" y="1851480"/>
            <a:ext cx="68457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Batching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Picture 2" descr=""/>
          <p:cNvPicPr/>
          <p:nvPr/>
        </p:nvPicPr>
        <p:blipFill>
          <a:blip r:embed="rId1"/>
          <a:stretch/>
        </p:blipFill>
        <p:spPr>
          <a:xfrm>
            <a:off x="1675800" y="237960"/>
            <a:ext cx="8835480" cy="6380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Picture 4" descr=""/>
          <p:cNvPicPr/>
          <p:nvPr/>
        </p:nvPicPr>
        <p:blipFill>
          <a:blip r:embed="rId1"/>
          <a:srcRect l="6639" t="17386" r="75991" b="70249"/>
          <a:stretch/>
        </p:blipFill>
        <p:spPr>
          <a:xfrm>
            <a:off x="1800720" y="1317240"/>
            <a:ext cx="8585640" cy="4294800"/>
          </a:xfrm>
          <a:prstGeom prst="rect">
            <a:avLst/>
          </a:prstGeom>
          <a:ln w="0">
            <a:noFill/>
          </a:ln>
        </p:spPr>
      </p:pic>
      <p:sp>
        <p:nvSpPr>
          <p:cNvPr id="142" name="Rectangle 5"/>
          <p:cNvSpPr/>
          <p:nvPr/>
        </p:nvSpPr>
        <p:spPr>
          <a:xfrm>
            <a:off x="1534320" y="3967920"/>
            <a:ext cx="1491840" cy="1710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43" name="Rectangle 6"/>
          <p:cNvSpPr/>
          <p:nvPr/>
        </p:nvSpPr>
        <p:spPr>
          <a:xfrm>
            <a:off x="10258200" y="4221000"/>
            <a:ext cx="1491840" cy="171036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Box 3"/>
          <p:cNvSpPr/>
          <p:nvPr/>
        </p:nvSpPr>
        <p:spPr>
          <a:xfrm>
            <a:off x="1142640" y="1905480"/>
            <a:ext cx="9902520" cy="3015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List</a:t>
            </a:r>
            <a:r>
              <a:rPr b="0" lang="en-US" sz="2400" spc="-1" strike="noStrike">
                <a:solidFill>
                  <a:srgbClr val="222222"/>
                </a:solidFill>
                <a:latin typeface="Consolas"/>
                <a:ea typeface="DejaVu Sans"/>
              </a:rPr>
              <a:t>&lt;</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&gt;();</a:t>
            </a:r>
            <a:endParaRPr b="0" lang="en-US" sz="2400" spc="-1" strike="noStrike">
              <a:latin typeface="Arial"/>
            </a:endParaRPr>
          </a:p>
          <a:p>
            <a:pPr>
              <a:lnSpc>
                <a:spcPct val="100000"/>
              </a:lnSpc>
              <a:buNone/>
            </a:pPr>
            <a:r>
              <a:rPr b="0" lang="en-US" sz="2400" spc="-1" strike="noStrike">
                <a:solidFill>
                  <a:srgbClr val="af00db"/>
                </a:solidFill>
                <a:latin typeface="Consolas"/>
                <a:ea typeface="DejaVu Sans"/>
              </a:rPr>
              <a:t>for</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0</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 &lt; </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Dive{i}"</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SendMessagesAsync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 descr="">
            <a:hlinkClick r:id="" action="ppaction://media"/>
          </p:cNvPr>
          <p:cNvPicPr/>
          <p:nvPr>
            <a:videoFile r:link="rId1"/>
            <p:extLst>
              <p:ext uri="{DAA4B4D4-6D71-4841-9C94-3DE7FCFB9230}">
                <p14:media r:embed="rId2"/>
              </p:ext>
            </p:extLst>
          </p:nvPr>
        </p:nvPicPr>
        <p:blipFill>
          <a:blip r:embed="rId3"/>
          <a:stretch>
            <a:fillRect/>
          </a:stretch>
        </p:blipFill>
        <p:spPr>
          <a:xfrm>
            <a:off x="-360" y="-580680"/>
            <a:ext cx="13425840" cy="755352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Box 2"/>
          <p:cNvSpPr/>
          <p:nvPr/>
        </p:nvSpPr>
        <p:spPr>
          <a:xfrm>
            <a:off x="444240" y="2090160"/>
            <a:ext cx="11298960" cy="2224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messagesToSend</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Queue</a:t>
            </a:r>
            <a:r>
              <a:rPr b="0" lang="en-US" sz="2000" spc="-1" strike="noStrike">
                <a:solidFill>
                  <a:srgbClr val="222222"/>
                </a:solidFill>
                <a:latin typeface="Consolas"/>
                <a:ea typeface="DejaVu Sans"/>
              </a:rPr>
              <a:t>&lt;</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&gt;();</a:t>
            </a:r>
            <a:endParaRPr b="0" lang="en-US" sz="2000" spc="-1" strike="noStrike">
              <a:latin typeface="Arial"/>
            </a:endParaRPr>
          </a:p>
          <a:p>
            <a:pPr>
              <a:lnSpc>
                <a:spcPct val="100000"/>
              </a:lnSpc>
              <a:buNone/>
            </a:pPr>
            <a:r>
              <a:rPr b="0" lang="en-US" sz="2000" spc="-1" strike="noStrike">
                <a:solidFill>
                  <a:srgbClr val="af00db"/>
                </a:solidFill>
                <a:latin typeface="Consolas"/>
                <a:ea typeface="DejaVu Sans"/>
              </a:rPr>
              <a:t>for</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 = </a:t>
            </a:r>
            <a:r>
              <a:rPr b="0" lang="en-US" sz="2000" spc="-1" strike="noStrike">
                <a:solidFill>
                  <a:srgbClr val="098658"/>
                </a:solidFill>
                <a:latin typeface="Consolas"/>
                <a:ea typeface="DejaVu Sans"/>
              </a:rPr>
              <a:t>0</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 &lt; </a:t>
            </a:r>
            <a:r>
              <a:rPr b="0" lang="en-US" sz="2000" spc="-1" strike="noStrike">
                <a:solidFill>
                  <a:srgbClr val="098658"/>
                </a:solidFill>
                <a:latin typeface="Consolas"/>
                <a:ea typeface="DejaVu Sans"/>
              </a:rPr>
              <a:t>4500</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 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 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messagesToSend</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Enqueue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message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Box 2"/>
          <p:cNvSpPr/>
          <p:nvPr/>
        </p:nvSpPr>
        <p:spPr>
          <a:xfrm>
            <a:off x="342720" y="58680"/>
            <a:ext cx="11502360" cy="667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messageCount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ff"/>
                </a:solidFill>
                <a:latin typeface="Consolas"/>
                <a:ea typeface="DejaVu Sans"/>
              </a:rPr>
              <a:t>int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batchCount</a:t>
            </a:r>
            <a:r>
              <a:rPr b="0" lang="en-US" sz="1800" spc="-1" strike="noStrike">
                <a:solidFill>
                  <a:srgbClr val="000000"/>
                </a:solidFill>
                <a:latin typeface="Consolas"/>
                <a:ea typeface="DejaVu Sans"/>
              </a:rPr>
              <a:t> = </a:t>
            </a:r>
            <a:r>
              <a:rPr b="0" lang="en-US" sz="1800" spc="-1" strike="noStrike">
                <a:solidFill>
                  <a:srgbClr val="098658"/>
                </a:solidFill>
                <a:latin typeface="Consolas"/>
                <a:ea typeface="DejaVu Sans"/>
              </a:rPr>
              <a:t>1</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af00db"/>
                </a:solidFill>
                <a:latin typeface="Consolas"/>
                <a:ea typeface="DejaVu Sans"/>
              </a:rPr>
              <a:t>while</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000000"/>
                </a:solidFill>
                <a:latin typeface="Consolas"/>
                <a:ea typeface="DejaVu Sans"/>
              </a:rPr>
              <a:t> &gt; </a:t>
            </a:r>
            <a:r>
              <a:rPr b="0" lang="en-US" sz="1800" spc="-1" strike="noStrike">
                <a:solidFill>
                  <a:srgbClr val="098658"/>
                </a:solidFill>
                <a:latin typeface="Consolas"/>
                <a:ea typeface="DejaVu Sans"/>
              </a:rPr>
              <a:t>0</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ServiceBusMessageBatch</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messageBatch</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CreateMessageBatchAsync</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if</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TryAddMessage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Peek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Dequeue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else</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Exception</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$"Message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messageCount</a:t>
            </a:r>
            <a:r>
              <a:rPr b="0" lang="en-US" sz="1800" spc="-1" strike="noStrike">
                <a:solidFill>
                  <a:srgbClr val="a31515"/>
                </a:solidFill>
                <a:latin typeface="Consolas"/>
                <a:ea typeface="DejaVu Sans"/>
              </a:rPr>
              <a:t> </a:t>
            </a:r>
            <a:r>
              <a:rPr b="0" lang="en-US" sz="1800" spc="-1" strike="noStrike">
                <a:solidFill>
                  <a:srgbClr val="000000"/>
                </a:solidFill>
                <a:latin typeface="Consolas"/>
                <a:ea typeface="DejaVu Sans"/>
              </a:rPr>
              <a:t>-</a:t>
            </a:r>
            <a:r>
              <a:rPr b="0" lang="en-US" sz="1800" spc="-1" strike="noStrike">
                <a:solidFill>
                  <a:srgbClr val="a31515"/>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is too large and cannot be sent."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while</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000000"/>
                </a:solidFill>
                <a:latin typeface="Consolas"/>
                <a:ea typeface="DejaVu Sans"/>
              </a:rPr>
              <a:t> &gt; </a:t>
            </a:r>
            <a:r>
              <a:rPr b="0" lang="en-US" sz="1800" spc="-1" strike="noStrike">
                <a:solidFill>
                  <a:srgbClr val="098658"/>
                </a:solidFill>
                <a:latin typeface="Consolas"/>
                <a:ea typeface="DejaVu Sans"/>
              </a:rPr>
              <a:t>0</a:t>
            </a:r>
            <a:r>
              <a:rPr b="0" lang="en-US" sz="1800" spc="-1" strike="noStrike">
                <a:solidFill>
                  <a:srgbClr val="000000"/>
                </a:solidFill>
                <a:latin typeface="Consolas"/>
                <a:ea typeface="DejaVu Sans"/>
              </a:rPr>
              <a:t> &amp;&amp; </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TryAddMessage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Peek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Dequeue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SendMessagesAsync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Rechteck 1"/>
          <p:cNvSpPr/>
          <p:nvPr/>
        </p:nvSpPr>
        <p:spPr>
          <a:xfrm>
            <a:off x="2594160" y="1375560"/>
            <a:ext cx="69994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Upgrade to </a:t>
            </a:r>
            <a:r>
              <a:rPr b="0" lang="en-US" sz="7200" spc="-1" strike="noStrike">
                <a:solidFill>
                  <a:srgbClr val="ffaf00"/>
                </a:solidFill>
                <a:latin typeface="Yanone Kaffeesatz Regular"/>
                <a:ea typeface="DejaVu Sans"/>
              </a:rPr>
              <a:t>premium tier</a:t>
            </a:r>
            <a:endParaRPr b="0" lang="en-US" sz="7200" spc="-1" strike="noStrike">
              <a:latin typeface="Arial"/>
            </a:endParaRPr>
          </a:p>
        </p:txBody>
      </p:sp>
      <p:sp>
        <p:nvSpPr>
          <p:cNvPr id="285" name="Rechteck 1"/>
          <p:cNvSpPr/>
          <p:nvPr/>
        </p:nvSpPr>
        <p:spPr>
          <a:xfrm>
            <a:off x="2714400" y="3979800"/>
            <a:ext cx="67618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Use </a:t>
            </a:r>
            <a:r>
              <a:rPr b="0" lang="en-US" sz="7200" spc="-1" strike="noStrike">
                <a:solidFill>
                  <a:srgbClr val="ffaf00"/>
                </a:solidFill>
                <a:latin typeface="Yanone Kaffeesatz Regular"/>
                <a:ea typeface="DejaVu Sans"/>
              </a:rPr>
              <a:t>Claim Check Pattern</a:t>
            </a:r>
            <a:endParaRPr b="0" lang="en-US" sz="7200" spc="-1" strike="noStrike">
              <a:latin typeface="Arial"/>
            </a:endParaRPr>
          </a:p>
        </p:txBody>
      </p:sp>
    </p:spTree>
  </p:cSld>
  <mc:AlternateContent>
    <mc:Choice Requires="p14">
      <p:transition spd="slow" p14:dur="2000"/>
    </mc:Choice>
    <mc:Fallback>
      <p:transition spd="slow"/>
    </mc:Fallback>
  </mc:AlternateContent>
  <p:timing>
    <p:tnLst>
      <p:par>
        <p:cTn id="215" dur="indefinite" restart="never" nodeType="tmRoot">
          <p:childTnLst>
            <p:seq>
              <p:cTn id="216" dur="indefinite" nodeType="mainSeq">
                <p:childTnLst>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284"/>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Rectangle 1"/>
          <p:cNvSpPr/>
          <p:nvPr/>
        </p:nvSpPr>
        <p:spPr>
          <a:xfrm>
            <a:off x="2735640" y="1851480"/>
            <a:ext cx="6716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Send Via</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Flowchart: Direct Access Storage 6"/>
          <p:cNvSpPr/>
          <p:nvPr/>
        </p:nvSpPr>
        <p:spPr>
          <a:xfrm>
            <a:off x="1273320" y="2024640"/>
            <a:ext cx="3159000" cy="1207080"/>
          </a:xfrm>
          <a:prstGeom prst="flowChartMagneticDrum">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Incoming</a:t>
            </a:r>
            <a:endParaRPr b="0" lang="en-US" sz="3600" spc="-1" strike="noStrike">
              <a:latin typeface="Arial"/>
            </a:endParaRPr>
          </a:p>
        </p:txBody>
      </p:sp>
      <p:sp>
        <p:nvSpPr>
          <p:cNvPr id="288" name="Flowchart: Direct Access Storage 29"/>
          <p:cNvSpPr/>
          <p:nvPr/>
        </p:nvSpPr>
        <p:spPr>
          <a:xfrm>
            <a:off x="7298280" y="2024640"/>
            <a:ext cx="3159000" cy="1207080"/>
          </a:xfrm>
          <a:prstGeom prst="flowChartMagneticDrum">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200" spc="-1" strike="noStrike">
                <a:solidFill>
                  <a:srgbClr val="44546a"/>
                </a:solidFill>
                <a:latin typeface="Yanone Kaffeesatz Regular"/>
                <a:ea typeface="DejaVu Sans"/>
              </a:rPr>
              <a:t>Outgoing1</a:t>
            </a:r>
            <a:endParaRPr b="0" lang="en-US" sz="3200" spc="-1" strike="noStrike">
              <a:latin typeface="Arial"/>
            </a:endParaRPr>
          </a:p>
        </p:txBody>
      </p:sp>
      <p:sp>
        <p:nvSpPr>
          <p:cNvPr id="289" name="Flowchart: Direct Access Storage 30"/>
          <p:cNvSpPr/>
          <p:nvPr/>
        </p:nvSpPr>
        <p:spPr>
          <a:xfrm>
            <a:off x="7298280" y="3673800"/>
            <a:ext cx="3159000" cy="1207080"/>
          </a:xfrm>
          <a:prstGeom prst="flowChartMagneticDrum">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200" spc="-1" strike="noStrike">
                <a:solidFill>
                  <a:srgbClr val="44546a"/>
                </a:solidFill>
                <a:latin typeface="Yanone Kaffeesatz Regular"/>
                <a:ea typeface="DejaVu Sans"/>
              </a:rPr>
              <a:t>Outgoing2</a:t>
            </a:r>
            <a:endParaRPr b="0" lang="en-US" sz="3200" spc="-1" strike="noStrike">
              <a:latin typeface="Arial"/>
            </a:endParaRPr>
          </a:p>
        </p:txBody>
      </p:sp>
      <p:sp>
        <p:nvSpPr>
          <p:cNvPr id="290" name="Flowchart: Direct Access Storage 44"/>
          <p:cNvSpPr/>
          <p:nvPr/>
        </p:nvSpPr>
        <p:spPr>
          <a:xfrm>
            <a:off x="1570320" y="3570120"/>
            <a:ext cx="2861640" cy="1207080"/>
          </a:xfrm>
          <a:prstGeom prst="flowChartMagneticDrum">
            <a:avLst/>
          </a:prstGeom>
          <a:solidFill>
            <a:schemeClr val="accent3"/>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Transfer</a:t>
            </a:r>
            <a:endParaRPr b="0" lang="en-US" sz="3600" spc="-1" strike="noStrike">
              <a:latin typeface="Arial"/>
            </a:endParaRPr>
          </a:p>
        </p:txBody>
      </p:sp>
      <p:grpSp>
        <p:nvGrpSpPr>
          <p:cNvPr id="291" name="Gruppieren 31"/>
          <p:cNvGrpSpPr/>
          <p:nvPr/>
        </p:nvGrpSpPr>
        <p:grpSpPr>
          <a:xfrm>
            <a:off x="3589200" y="2392920"/>
            <a:ext cx="571680" cy="470520"/>
            <a:chOff x="3589200" y="2392920"/>
            <a:chExt cx="571680" cy="470520"/>
          </a:xfrm>
        </p:grpSpPr>
        <p:sp>
          <p:nvSpPr>
            <p:cNvPr id="292" name="Rechteck 23"/>
            <p:cNvSpPr/>
            <p:nvPr/>
          </p:nvSpPr>
          <p:spPr>
            <a:xfrm>
              <a:off x="3589560" y="2393280"/>
              <a:ext cx="570600" cy="470160"/>
            </a:xfrm>
            <a:prstGeom prst="rect">
              <a:avLst/>
            </a:prstGeom>
            <a:solidFill>
              <a:schemeClr val="accent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93" name="Gerader Verbinder 25"/>
            <p:cNvSpPr/>
            <p:nvPr/>
          </p:nvSpPr>
          <p:spPr>
            <a:xfrm>
              <a:off x="3589200" y="23929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94" name="Gerader Verbinder 26"/>
            <p:cNvSpPr/>
            <p:nvPr/>
          </p:nvSpPr>
          <p:spPr>
            <a:xfrm flipV="1">
              <a:off x="3823200" y="23929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95" name="Gruppieren 31"/>
          <p:cNvGrpSpPr/>
          <p:nvPr/>
        </p:nvGrpSpPr>
        <p:grpSpPr>
          <a:xfrm>
            <a:off x="5957280" y="2421360"/>
            <a:ext cx="571680" cy="470520"/>
            <a:chOff x="5957280" y="2421360"/>
            <a:chExt cx="571680" cy="470520"/>
          </a:xfrm>
        </p:grpSpPr>
        <p:sp>
          <p:nvSpPr>
            <p:cNvPr id="296" name="Rechteck 23"/>
            <p:cNvSpPr/>
            <p:nvPr/>
          </p:nvSpPr>
          <p:spPr>
            <a:xfrm>
              <a:off x="5957640" y="2421720"/>
              <a:ext cx="570600" cy="470160"/>
            </a:xfrm>
            <a:prstGeom prst="rect">
              <a:avLst/>
            </a:prstGeom>
            <a:solidFill>
              <a:schemeClr val="accent5"/>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97" name="Gerader Verbinder 25"/>
            <p:cNvSpPr/>
            <p:nvPr/>
          </p:nvSpPr>
          <p:spPr>
            <a:xfrm>
              <a:off x="5957280" y="242136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98" name="Gerader Verbinder 26"/>
            <p:cNvSpPr/>
            <p:nvPr/>
          </p:nvSpPr>
          <p:spPr>
            <a:xfrm flipV="1">
              <a:off x="6191280" y="242136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99" name="Gruppieren 31"/>
          <p:cNvGrpSpPr/>
          <p:nvPr/>
        </p:nvGrpSpPr>
        <p:grpSpPr>
          <a:xfrm>
            <a:off x="5957280" y="2409120"/>
            <a:ext cx="571680" cy="470520"/>
            <a:chOff x="5957280" y="2409120"/>
            <a:chExt cx="571680" cy="470520"/>
          </a:xfrm>
        </p:grpSpPr>
        <p:sp>
          <p:nvSpPr>
            <p:cNvPr id="300" name="Rechteck 23"/>
            <p:cNvSpPr/>
            <p:nvPr/>
          </p:nvSpPr>
          <p:spPr>
            <a:xfrm>
              <a:off x="5957640" y="2409480"/>
              <a:ext cx="570600" cy="470160"/>
            </a:xfrm>
            <a:prstGeom prst="rect">
              <a:avLst/>
            </a:prstGeom>
            <a:solidFill>
              <a:schemeClr val="accent6"/>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301" name="Gerader Verbinder 25"/>
            <p:cNvSpPr/>
            <p:nvPr/>
          </p:nvSpPr>
          <p:spPr>
            <a:xfrm>
              <a:off x="5957280" y="240912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302" name="Gerader Verbinder 26"/>
            <p:cNvSpPr/>
            <p:nvPr/>
          </p:nvSpPr>
          <p:spPr>
            <a:xfrm flipV="1">
              <a:off x="6191280" y="24091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path" presetID="42">
                                  <p:stCondLst>
                                    <p:cond delay="0"/>
                                  </p:stCondLst>
                                  <p:childTnLst>
                                    <p:animMotion origin="layout" path="M 1.25E-006 -3.33333E-006 L 0.14219 0.00186 E">
                                      <p:cBhvr>
                                        <p:cTn id="230" dur="2000" fill="hold"/>
                                        <p:tgtEl>
                                          <p:spTgt spid="291"/>
                                        </p:tgtEl>
                                        <p:attrNameLst>
                                          <p:attrName>ppt_x</p:attrName>
                                          <p:attrName>ppt_y</p:attrName>
                                        </p:attrNameLst>
                                      </p:cBhvr>
                                    </p:animMotion>
                                  </p:childTnLst>
                                </p:cTn>
                              </p:par>
                            </p:childTnLst>
                          </p:cTn>
                        </p:par>
                        <p:par>
                          <p:cTn id="231" fill="hold">
                            <p:stCondLst>
                              <p:cond delay="2000"/>
                            </p:stCondLst>
                            <p:childTnLst>
                              <p:par>
                                <p:cTn id="232" nodeType="afterEffect" fill="hold" presetClass="emph" presetID="8">
                                  <p:stCondLst>
                                    <p:cond delay="0"/>
                                  </p:stCondLst>
                                  <p:childTnLst>
                                    <p:animRot by="21600000">
                                      <p:cBhvr>
                                        <p:cTn id="233" dur="2000" fill="hold"/>
                                        <p:tgtEl>
                                          <p:spTgt spid="291"/>
                                        </p:tgtEl>
                                        <p:attrNameLst>
                                          <p:attrName>r</p:attrName>
                                        </p:attrNameLst>
                                      </p:cBhvr>
                                    </p:animRot>
                                  </p:childTnLst>
                                </p:cTn>
                              </p:par>
                              <p:par>
                                <p:cTn id="234" nodeType="withEffect" fill="hold" presetClass="entr" presetID="1">
                                  <p:stCondLst>
                                    <p:cond delay="0"/>
                                  </p:stCondLst>
                                  <p:childTnLst>
                                    <p:set>
                                      <p:cBhvr>
                                        <p:cTn id="235" dur="1" fill="hold">
                                          <p:stCondLst>
                                            <p:cond delay="0"/>
                                          </p:stCondLst>
                                        </p:cTn>
                                        <p:tgtEl>
                                          <p:spTgt spid="299"/>
                                        </p:tgtEl>
                                        <p:attrNameLst>
                                          <p:attrName>style.visibility</p:attrName>
                                        </p:attrNameLst>
                                      </p:cBhvr>
                                      <p:to>
                                        <p:strVal val="visible"/>
                                      </p:to>
                                    </p:set>
                                  </p:childTnLst>
                                </p:cTn>
                              </p:par>
                              <p:par>
                                <p:cTn id="236" nodeType="withEffect" fill="hold" presetClass="entr" presetID="1">
                                  <p:stCondLst>
                                    <p:cond delay="0"/>
                                  </p:stCondLst>
                                  <p:childTnLst>
                                    <p:set>
                                      <p:cBhvr>
                                        <p:cTn id="237" dur="1" fill="hold">
                                          <p:stCondLst>
                                            <p:cond delay="0"/>
                                          </p:stCondLst>
                                        </p:cTn>
                                        <p:tgtEl>
                                          <p:spTgt spid="288"/>
                                        </p:tgtEl>
                                        <p:attrNameLst>
                                          <p:attrName>style.visibility</p:attrName>
                                        </p:attrNameLst>
                                      </p:cBhvr>
                                      <p:to>
                                        <p:strVal val="visible"/>
                                      </p:to>
                                    </p:set>
                                  </p:childTnLst>
                                </p:cTn>
                              </p:par>
                            </p:childTnLst>
                          </p:cTn>
                        </p:par>
                        <p:par>
                          <p:cTn id="238" fill="hold">
                            <p:stCondLst>
                              <p:cond delay="4000"/>
                            </p:stCondLst>
                            <p:childTnLst>
                              <p:par>
                                <p:cTn id="239" nodeType="afterEffect" fill="hold" presetClass="path" presetID="42">
                                  <p:stCondLst>
                                    <p:cond delay="0"/>
                                  </p:stCondLst>
                                  <p:childTnLst>
                                    <p:animMotion origin="layout" path="M 4.16667E-007 -0.00232 L -0.1901 0.22685 E">
                                      <p:cBhvr>
                                        <p:cTn id="240" dur="2000" fill="hold"/>
                                        <p:tgtEl>
                                          <p:spTgt spid="299"/>
                                        </p:tgtEl>
                                        <p:attrNameLst>
                                          <p:attrName>ppt_x</p:attrName>
                                          <p:attrName>ppt_y</p:attrName>
                                        </p:attrNameLst>
                                      </p:cBhvr>
                                    </p:animMotion>
                                  </p:childTnLst>
                                </p:cTn>
                              </p:par>
                              <p:par>
                                <p:cTn id="241" nodeType="withEffect" fill="hold" presetClass="entr" presetID="1">
                                  <p:stCondLst>
                                    <p:cond delay="0"/>
                                  </p:stCondLst>
                                  <p:childTnLst>
                                    <p:set>
                                      <p:cBhvr>
                                        <p:cTn id="242" dur="1" fill="hold">
                                          <p:stCondLst>
                                            <p:cond delay="0"/>
                                          </p:stCondLst>
                                        </p:cTn>
                                        <p:tgtEl>
                                          <p:spTgt spid="295"/>
                                        </p:tgtEl>
                                        <p:attrNameLst>
                                          <p:attrName>style.visibility</p:attrName>
                                        </p:attrNameLst>
                                      </p:cBhvr>
                                      <p:to>
                                        <p:strVal val="visible"/>
                                      </p:to>
                                    </p:set>
                                  </p:childTnLst>
                                </p:cTn>
                              </p:par>
                            </p:childTnLst>
                          </p:cTn>
                        </p:par>
                        <p:par>
                          <p:cTn id="243" fill="hold">
                            <p:stCondLst>
                              <p:cond delay="6000"/>
                            </p:stCondLst>
                            <p:childTnLst>
                              <p:par>
                                <p:cTn id="244" nodeType="afterEffect" fill="hold" presetClass="entr" presetID="1">
                                  <p:stCondLst>
                                    <p:cond delay="0"/>
                                  </p:stCondLst>
                                  <p:childTnLst>
                                    <p:set>
                                      <p:cBhvr>
                                        <p:cTn id="245" dur="1" fill="hold">
                                          <p:stCondLst>
                                            <p:cond delay="0"/>
                                          </p:stCondLst>
                                        </p:cTn>
                                        <p:tgtEl>
                                          <p:spTgt spid="289"/>
                                        </p:tgtEl>
                                        <p:attrNameLst>
                                          <p:attrName>style.visibility</p:attrName>
                                        </p:attrNameLst>
                                      </p:cBhvr>
                                      <p:to>
                                        <p:strVal val="visible"/>
                                      </p:to>
                                    </p:set>
                                  </p:childTnLst>
                                </p:cTn>
                              </p:par>
                            </p:childTnLst>
                          </p:cTn>
                        </p:par>
                        <p:par>
                          <p:cTn id="246" fill="hold">
                            <p:stCondLst>
                              <p:cond delay="6000"/>
                            </p:stCondLst>
                            <p:childTnLst>
                              <p:par>
                                <p:cTn id="247" nodeType="afterEffect" fill="hold" presetClass="path" presetID="42">
                                  <p:stCondLst>
                                    <p:cond delay="0"/>
                                  </p:stCondLst>
                                  <p:childTnLst>
                                    <p:animMotion origin="layout" path="M 4.16667E-007 1.48148E-006 L -0.21771 0.27222 E">
                                      <p:cBhvr>
                                        <p:cTn id="248" dur="2000" fill="hold"/>
                                        <p:tgtEl>
                                          <p:spTgt spid="295"/>
                                        </p:tgtEl>
                                        <p:attrNameLst>
                                          <p:attrName>ppt_x</p:attrName>
                                          <p:attrName>ppt_y</p:attrName>
                                        </p:attrNameLst>
                                      </p:cBhvr>
                                    </p:animMotion>
                                  </p:childTnLst>
                                </p:cTn>
                              </p:par>
                            </p:childTnLst>
                          </p:cTn>
                        </p:par>
                        <p:par>
                          <p:cTn id="249" fill="hold">
                            <p:stCondLst>
                              <p:cond delay="8000"/>
                            </p:stCondLst>
                            <p:childTnLst>
                              <p:par>
                                <p:cTn id="250" nodeType="afterEffect" fill="hold" presetClass="exit" presetID="1">
                                  <p:stCondLst>
                                    <p:cond delay="0"/>
                                  </p:stCondLst>
                                  <p:childTnLst>
                                    <p:set>
                                      <p:cBhvr>
                                        <p:cTn id="251" dur="1" fill="hold">
                                          <p:stCondLst>
                                            <p:cond delay="0"/>
                                          </p:stCondLst>
                                        </p:cTn>
                                        <p:tgtEl>
                                          <p:spTgt spid="291"/>
                                        </p:tgtEl>
                                        <p:attrNameLst>
                                          <p:attrName>style.visibility</p:attrName>
                                        </p:attrNameLst>
                                      </p:cBhvr>
                                      <p:to>
                                        <p:strVal val="hidden"/>
                                      </p:to>
                                    </p:set>
                                  </p:childTnLst>
                                </p:cTn>
                              </p:par>
                            </p:childTnLst>
                          </p:cTn>
                        </p:par>
                        <p:par>
                          <p:cTn id="252" fill="hold">
                            <p:stCondLst>
                              <p:cond delay="8000"/>
                            </p:stCondLst>
                            <p:childTnLst>
                              <p:par>
                                <p:cTn id="253" nodeType="afterEffect" fill="hold" presetClass="path" presetID="42">
                                  <p:stCondLst>
                                    <p:cond delay="0"/>
                                  </p:stCondLst>
                                  <p:childTnLst>
                                    <p:animMotion origin="layout" path="M -0.1901 0.22523 L 0.11185 0.22338 E">
                                      <p:cBhvr>
                                        <p:cTn id="254" dur="2000" fill="hold"/>
                                        <p:tgtEl>
                                          <p:spTgt spid="295"/>
                                        </p:tgtEl>
                                        <p:attrNameLst>
                                          <p:attrName>ppt_x</p:attrName>
                                          <p:attrName>ppt_y</p:attrName>
                                        </p:attrNameLst>
                                      </p:cBhvr>
                                    </p:animMotion>
                                  </p:childTnLst>
                                </p:cTn>
                              </p:par>
                            </p:childTnLst>
                          </p:cTn>
                        </p:par>
                        <p:par>
                          <p:cTn id="255" fill="hold">
                            <p:stCondLst>
                              <p:cond delay="10000"/>
                            </p:stCondLst>
                            <p:childTnLst>
                              <p:par>
                                <p:cTn id="256" nodeType="afterEffect" fill="hold" presetClass="path" presetID="42">
                                  <p:stCondLst>
                                    <p:cond delay="0"/>
                                  </p:stCondLst>
                                  <p:childTnLst>
                                    <p:animMotion origin="layout" path="M -0.1901 0.22685 L 0.11589 -0.00046 E">
                                      <p:cBhvr>
                                        <p:cTn id="257" dur="2000" fill="hold"/>
                                        <p:tgtEl>
                                          <p:spTgt spid="29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Box 4"/>
          <p:cNvSpPr/>
          <p:nvPr/>
        </p:nvSpPr>
        <p:spPr>
          <a:xfrm>
            <a:off x="818640" y="1905480"/>
            <a:ext cx="1054980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transactionalClient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ServiceBusClientOptions</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EnableCrossEntityTransactions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endParaRPr b="0" lang="en-US" sz="2400" spc="-1" strike="noStrike">
              <a:latin typeface="Arial"/>
            </a:endParaRPr>
          </a:p>
          <a:p>
            <a:pPr marL="914400">
              <a:lnSpc>
                <a:spcPct val="100000"/>
              </a:lnSpc>
              <a:buNone/>
            </a:pP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transactionalClient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CreateProcessor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inputQueue</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transactionalClient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destinationQueue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Box 3"/>
          <p:cNvSpPr/>
          <p:nvPr/>
        </p:nvSpPr>
        <p:spPr>
          <a:xfrm>
            <a:off x="380520" y="1166760"/>
            <a:ext cx="1142604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TransactionScope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TransactionScopeAsyncFlowOption</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Enabled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if</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ApplicationProperties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ContainsKey</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InvalidOperationException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Complete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5" name="" descr="">
            <a:hlinkClick r:id="" action="ppaction://media"/>
          </p:cNvPr>
          <p:cNvPicPr/>
          <p:nvPr>
            <a:videoFile r:link="rId1"/>
            <p:extLst>
              <p:ext uri="{DAA4B4D4-6D71-4841-9C94-3DE7FCFB9230}">
                <p14:media r:embed="rId2"/>
              </p:ext>
            </p:extLst>
          </p:nvPr>
        </p:nvPicPr>
        <p:blipFill>
          <a:blip r:embed="rId3"/>
          <a:stretch>
            <a:fillRect/>
          </a:stretch>
        </p:blipFill>
        <p:spPr>
          <a:xfrm>
            <a:off x="-360" y="-596160"/>
            <a:ext cx="13609800" cy="76572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 descr="">
            <a:hlinkClick r:id="" action="ppaction://media"/>
          </p:cNvPr>
          <p:cNvPicPr/>
          <p:nvPr>
            <a:videoFile r:link="rId1"/>
            <p:extLst>
              <p:ext uri="{DAA4B4D4-6D71-4841-9C94-3DE7FCFB9230}">
                <p14:media r:embed="rId2"/>
              </p:ext>
            </p:extLst>
          </p:nvPr>
        </p:nvPicPr>
        <p:blipFill>
          <a:blip r:embed="rId3"/>
          <a:stretch>
            <a:fillRect/>
          </a:stretch>
        </p:blipFill>
        <p:spPr>
          <a:xfrm>
            <a:off x="-360" y="-654840"/>
            <a:ext cx="13622400" cy="7664040"/>
          </a:xfrm>
          <a:prstGeom prst="rect">
            <a:avLst/>
          </a:prstGeom>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6" name="" descr="">
            <a:hlinkClick r:id="" action="ppaction://media"/>
          </p:cNvPr>
          <p:cNvPicPr/>
          <p:nvPr>
            <a:videoFile r:link="rId1"/>
            <p:extLst>
              <p:ext uri="{DAA4B4D4-6D71-4841-9C94-3DE7FCFB9230}">
                <p14:media r:embed="rId2"/>
              </p:ext>
            </p:extLst>
          </p:nvPr>
        </p:nvPicPr>
        <p:blipFill>
          <a:blip r:embed="rId3"/>
          <a:stretch>
            <a:fillRect/>
          </a:stretch>
        </p:blipFill>
        <p:spPr>
          <a:xfrm>
            <a:off x="-360" y="-612360"/>
            <a:ext cx="13595040" cy="7648920"/>
          </a:xfrm>
          <a:prstGeom prst="rect">
            <a:avLst/>
          </a:prstGeom>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Rectangle 1"/>
          <p:cNvSpPr/>
          <p:nvPr/>
        </p:nvSpPr>
        <p:spPr>
          <a:xfrm>
            <a:off x="1358640" y="1851480"/>
            <a:ext cx="946980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TransferDLQ</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Box 2"/>
          <p:cNvSpPr/>
          <p:nvPr/>
        </p:nvSpPr>
        <p:spPr>
          <a:xfrm>
            <a:off x="520200" y="612720"/>
            <a:ext cx="11146680" cy="5027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TransactionScope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TransactionScopeAsyncFlowOption</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Enabled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ServiceBusAdministrationClient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connectionString</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67f99"/>
                </a:solidFill>
                <a:latin typeface="Consolas"/>
                <a:ea typeface="DejaVu Sans"/>
              </a:rPr>
              <a:t> </a:t>
            </a:r>
            <a:endParaRPr b="0" lang="en-US" sz="1800" spc="-1" strike="noStrike">
              <a:latin typeface="Arial"/>
            </a:endParaRPr>
          </a:p>
          <a:p>
            <a:pPr marL="914400">
              <a:lnSpc>
                <a:spcPct val="100000"/>
              </a:lnSpc>
              <a:buNone/>
            </a:pPr>
            <a:r>
              <a:rPr b="0" lang="en-US" sz="1800" spc="-1" strike="noStrike">
                <a:solidFill>
                  <a:srgbClr val="267f99"/>
                </a:solidFill>
                <a:latin typeface="Consolas"/>
                <a:ea typeface="DejaVu Sans"/>
              </a:rPr>
              <a:t> </a:t>
            </a:r>
            <a:r>
              <a:rPr b="0" lang="en-US" sz="1800" spc="-1" strike="noStrike">
                <a:solidFill>
                  <a:srgbClr val="267f99"/>
                </a:solidFill>
                <a:latin typeface="Consolas"/>
                <a:ea typeface="DejaVu Sans"/>
              </a:rPr>
              <a:t>QueueProperties</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queueProperties</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GetQueueAsync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destinationQueue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1080"/>
                </a:solidFill>
                <a:latin typeface="Consolas"/>
                <a:ea typeface="DejaVu Sans"/>
              </a:rPr>
              <a:t> </a:t>
            </a:r>
            <a:r>
              <a:rPr b="0" lang="en-US" sz="1800" spc="-1" strike="noStrike">
                <a:solidFill>
                  <a:srgbClr val="001080"/>
                </a:solidFill>
                <a:latin typeface="Consolas"/>
                <a:ea typeface="DejaVu Sans"/>
              </a:rPr>
              <a:t>queueProperties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Status</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EntityStatus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SendDisabled</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UpdateQueueAsync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queueProperties</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Complete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Box 5"/>
          <p:cNvSpPr/>
          <p:nvPr/>
        </p:nvSpPr>
        <p:spPr>
          <a:xfrm>
            <a:off x="1130040" y="1089720"/>
            <a:ext cx="992772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client</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 ServiceBusAdministrationClient</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connectionString</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r>
              <a:rPr b="0" lang="en-US" sz="2000" spc="-1" strike="noStrike">
                <a:solidFill>
                  <a:srgbClr val="267f99"/>
                </a:solidFill>
                <a:latin typeface="Consolas"/>
                <a:ea typeface="DejaVu Sans"/>
              </a:rPr>
              <a:t>QueueRuntimeProperties</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info</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await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client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GetQueueRuntimeInfoAsync</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br>
              <a:rPr sz="2000"/>
            </a:b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activeMessageCount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 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ActiveMessageCount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deadLetterMessageCount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DeadLetterMessageCount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transferDeadLetterMessageCount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TransferDeadLetterMessageCount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r>
              <a:rPr b="0" lang="en-US" sz="2000" spc="-1" strike="noStrike">
                <a:solidFill>
                  <a:srgbClr val="0000ff"/>
                </a:solidFill>
                <a:latin typeface="Consolas"/>
                <a:ea typeface="DejaVu Sans"/>
              </a:rPr>
              <a:t>string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destinationDeadLetterPath</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EntityNameHelper</a:t>
            </a:r>
            <a:endParaRPr b="0" lang="en-US" sz="2000" spc="-1" strike="noStrike">
              <a:latin typeface="Arial"/>
            </a:endParaRPr>
          </a:p>
          <a:p>
            <a:pPr>
              <a:lnSpc>
                <a:spcPct val="100000"/>
              </a:lnSpc>
              <a:buNone/>
            </a:pPr>
            <a:r>
              <a:rPr b="0" lang="en-US" sz="2000" spc="-1" strike="noStrike">
                <a:solidFill>
                  <a:srgbClr val="001080"/>
                </a:solidFill>
                <a:latin typeface="Consolas"/>
                <a:ea typeface="DejaVu Sans"/>
              </a:rPr>
              <a:t>	</a:t>
            </a:r>
            <a:r>
              <a:rPr b="0" lang="en-US" sz="2000" spc="-1" strike="noStrike">
                <a:solidFill>
                  <a:srgbClr val="00108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FormatDeadLetterPath</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string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destinationTransferDeadLetterPath</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EntityNameHelper</a:t>
            </a:r>
            <a:endParaRPr b="0" lang="en-US" sz="2000" spc="-1" strike="noStrike">
              <a:latin typeface="Arial"/>
            </a:endParaRPr>
          </a:p>
          <a:p>
            <a:pPr>
              <a:lnSpc>
                <a:spcPct val="100000"/>
              </a:lnSpc>
              <a:buNone/>
            </a:pPr>
            <a:r>
              <a:rPr b="0" lang="en-US" sz="2000" spc="-1" strike="noStrike">
                <a:solidFill>
                  <a:srgbClr val="001080"/>
                </a:solidFill>
                <a:latin typeface="Consolas"/>
                <a:ea typeface="DejaVu Sans"/>
              </a:rPr>
              <a:t>	</a:t>
            </a:r>
            <a:r>
              <a:rPr b="0" lang="en-US" sz="2000" spc="-1" strike="noStrike">
                <a:solidFill>
                  <a:srgbClr val="00108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FormatTransferDeadLetterPath</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 descr="">
            <a:hlinkClick r:id="" action="ppaction://media"/>
          </p:cNvPr>
          <p:cNvPicPr/>
          <p:nvPr>
            <a:videoFile r:link="rId1"/>
            <p:extLst>
              <p:ext uri="{DAA4B4D4-6D71-4841-9C94-3DE7FCFB9230}">
                <p14:media r:embed="rId2"/>
              </p:ext>
            </p:extLst>
          </p:nvPr>
        </p:nvPicPr>
        <p:blipFill>
          <a:blip r:embed="rId3"/>
          <a:stretch>
            <a:fillRect/>
          </a:stretch>
        </p:blipFill>
        <p:spPr>
          <a:xfrm>
            <a:off x="-360" y="-612360"/>
            <a:ext cx="13650120" cy="7679520"/>
          </a:xfrm>
          <a:prstGeom prst="rect">
            <a:avLst/>
          </a:prstGeom>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11" name="Rectangle 1"/>
          <p:cNvSpPr/>
          <p:nvPr/>
        </p:nvSpPr>
        <p:spPr>
          <a:xfrm>
            <a:off x="2610720" y="1851480"/>
            <a:ext cx="696600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Sessions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12" name="Picture 2" descr="https://docs.microsoft.com/en-us/azure/service-bus-messaging/media/message-sessions/sessions.png"/>
          <p:cNvPicPr/>
          <p:nvPr/>
        </p:nvPicPr>
        <p:blipFill>
          <a:blip r:embed="rId1"/>
          <a:stretch/>
        </p:blipFill>
        <p:spPr>
          <a:xfrm>
            <a:off x="1305000" y="1162440"/>
            <a:ext cx="9577440" cy="5385240"/>
          </a:xfrm>
          <a:prstGeom prst="rect">
            <a:avLst/>
          </a:prstGeom>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13" name="Picture 1" descr=""/>
          <p:cNvPicPr/>
          <p:nvPr/>
        </p:nvPicPr>
        <p:blipFill>
          <a:blip r:embed="rId1"/>
          <a:stretch/>
        </p:blipFill>
        <p:spPr>
          <a:xfrm>
            <a:off x="1691640" y="2409840"/>
            <a:ext cx="8803440" cy="203760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314" name="Group 16"/>
          <p:cNvGrpSpPr/>
          <p:nvPr/>
        </p:nvGrpSpPr>
        <p:grpSpPr>
          <a:xfrm>
            <a:off x="1784520" y="1074600"/>
            <a:ext cx="9425160" cy="4663440"/>
            <a:chOff x="1784520" y="1074600"/>
            <a:chExt cx="9425160" cy="4663440"/>
          </a:xfrm>
        </p:grpSpPr>
        <p:sp>
          <p:nvSpPr>
            <p:cNvPr id="315" name="Rectangle 2"/>
            <p:cNvSpPr/>
            <p:nvPr/>
          </p:nvSpPr>
          <p:spPr>
            <a:xfrm>
              <a:off x="1853640" y="1743840"/>
              <a:ext cx="361800" cy="25236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16" name="Rectangle 3"/>
            <p:cNvSpPr/>
            <p:nvPr/>
          </p:nvSpPr>
          <p:spPr>
            <a:xfrm>
              <a:off x="1853640" y="2055600"/>
              <a:ext cx="361800" cy="25236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17" name="Rectangle 4"/>
            <p:cNvSpPr/>
            <p:nvPr/>
          </p:nvSpPr>
          <p:spPr>
            <a:xfrm>
              <a:off x="1853640" y="2367360"/>
              <a:ext cx="361800" cy="25236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18" name="Rectangle 5"/>
            <p:cNvSpPr/>
            <p:nvPr/>
          </p:nvSpPr>
          <p:spPr>
            <a:xfrm>
              <a:off x="1853640" y="4548960"/>
              <a:ext cx="361800" cy="252360"/>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p:style>
        </p:sp>
        <p:sp>
          <p:nvSpPr>
            <p:cNvPr id="319" name="Rectangle 6"/>
            <p:cNvSpPr/>
            <p:nvPr/>
          </p:nvSpPr>
          <p:spPr>
            <a:xfrm>
              <a:off x="1853640" y="2679120"/>
              <a:ext cx="361800" cy="25236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0" name="Rectangle 7"/>
            <p:cNvSpPr/>
            <p:nvPr/>
          </p:nvSpPr>
          <p:spPr>
            <a:xfrm>
              <a:off x="1853640" y="2990520"/>
              <a:ext cx="361800" cy="25236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1" name="Rectangle 8"/>
            <p:cNvSpPr/>
            <p:nvPr/>
          </p:nvSpPr>
          <p:spPr>
            <a:xfrm>
              <a:off x="1853640" y="3302280"/>
              <a:ext cx="361800" cy="25236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22" name="Rectangle 9"/>
            <p:cNvSpPr/>
            <p:nvPr/>
          </p:nvSpPr>
          <p:spPr>
            <a:xfrm>
              <a:off x="1853640" y="3614040"/>
              <a:ext cx="361800" cy="25236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3" name="Rectangle 10"/>
            <p:cNvSpPr/>
            <p:nvPr/>
          </p:nvSpPr>
          <p:spPr>
            <a:xfrm>
              <a:off x="1853640" y="3925440"/>
              <a:ext cx="361800" cy="25236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4" name="Rectangle 11"/>
            <p:cNvSpPr/>
            <p:nvPr/>
          </p:nvSpPr>
          <p:spPr>
            <a:xfrm>
              <a:off x="1853640" y="4237200"/>
              <a:ext cx="361800" cy="25236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5" name="Rectangle 12"/>
            <p:cNvSpPr/>
            <p:nvPr/>
          </p:nvSpPr>
          <p:spPr>
            <a:xfrm>
              <a:off x="1853640" y="4860360"/>
              <a:ext cx="361800" cy="25236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26" name="Rectangle 13"/>
            <p:cNvSpPr/>
            <p:nvPr/>
          </p:nvSpPr>
          <p:spPr>
            <a:xfrm>
              <a:off x="1853640" y="5172120"/>
              <a:ext cx="361800" cy="25236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7" name="TextBox 15"/>
            <p:cNvSpPr/>
            <p:nvPr/>
          </p:nvSpPr>
          <p:spPr>
            <a:xfrm>
              <a:off x="1784520" y="1074600"/>
              <a:ext cx="942516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List</a:t>
              </a:r>
              <a:r>
                <a:rPr b="0" lang="en-US" sz="2000" spc="-1" strike="noStrike">
                  <a:solidFill>
                    <a:srgbClr val="222222"/>
                  </a:solidFill>
                  <a:latin typeface="Consolas"/>
                  <a:ea typeface="DejaVu Sans"/>
                </a:rPr>
                <a:t>&lt;</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&gt;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4"</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"Purple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"Purple"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4"</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p:txBody>
        </p:sp>
      </p:gr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28" name="TextBox 3"/>
          <p:cNvSpPr/>
          <p:nvPr/>
        </p:nvSpPr>
        <p:spPr>
          <a:xfrm>
            <a:off x="456840" y="751320"/>
            <a:ext cx="11882880" cy="5576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receiver</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serviceBusClient</a:t>
            </a:r>
            <a:endParaRPr b="0" lang="en-US" sz="1800" spc="-1" strike="noStrike">
              <a:latin typeface="Arial"/>
            </a:endParaRPr>
          </a:p>
          <a:p>
            <a:pPr>
              <a:lnSpc>
                <a:spcPct val="100000"/>
              </a:lnSpc>
              <a:buNone/>
            </a:pPr>
            <a:r>
              <a:rPr b="0" lang="en-US" sz="1800" spc="-1" strike="noStrike">
                <a:solidFill>
                  <a:srgbClr val="00108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CreateSessionProcessor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ServiceBusSessionProcessorOptions</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AutoCompleteMessages</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true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MaxConcurrentSessions</a:t>
            </a:r>
            <a:r>
              <a:rPr b="0" lang="en-US" sz="1800" spc="-1" strike="noStrike">
                <a:solidFill>
                  <a:srgbClr val="000000"/>
                </a:solidFill>
                <a:latin typeface="Consolas"/>
                <a:ea typeface="DejaVu Sans"/>
              </a:rPr>
              <a:t> = </a:t>
            </a:r>
            <a:r>
              <a:rPr b="0" lang="en-US" sz="1800" spc="-1" strike="noStrike">
                <a:solidFill>
                  <a:srgbClr val="098658"/>
                </a:solidFill>
                <a:latin typeface="Consolas"/>
                <a:ea typeface="DejaVu Sans"/>
              </a:rPr>
              <a:t>1</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MaxAutoLockRenewalDuration</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TimeSpan</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FromMinutes</a:t>
            </a:r>
            <a:r>
              <a:rPr b="0" lang="en-US" sz="1800" spc="-1" strike="noStrike">
                <a:solidFill>
                  <a:srgbClr val="222222"/>
                </a:solidFill>
                <a:latin typeface="Consolas"/>
                <a:ea typeface="DejaVu Sans"/>
              </a:rPr>
              <a:t>(</a:t>
            </a:r>
            <a:r>
              <a:rPr b="0" lang="en-US" sz="1800" spc="-1" strike="noStrike">
                <a:solidFill>
                  <a:srgbClr val="098658"/>
                </a:solidFill>
                <a:latin typeface="Consolas"/>
                <a:ea typeface="DejaVu Sans"/>
              </a:rPr>
              <a:t>10</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SessionIdleTimeout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TimeSpan</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FromSeconds</a:t>
            </a:r>
            <a:r>
              <a:rPr b="0" lang="en-US" sz="1800" spc="-1" strike="noStrike">
                <a:solidFill>
                  <a:srgbClr val="222222"/>
                </a:solidFill>
                <a:latin typeface="Consolas"/>
                <a:ea typeface="DejaVu Sans"/>
              </a:rPr>
              <a:t>(</a:t>
            </a:r>
            <a:r>
              <a:rPr b="0" lang="en-US" sz="1800" spc="-1" strike="noStrike">
                <a:solidFill>
                  <a:srgbClr val="098658"/>
                </a:solidFill>
                <a:latin typeface="Consolas"/>
                <a:ea typeface="DejaVu Sans"/>
              </a:rPr>
              <a:t>2</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endParaRPr b="0" lang="en-US" sz="1800" spc="-1" strike="noStrike">
              <a:latin typeface="Arial"/>
            </a:endParaRPr>
          </a:p>
          <a:p>
            <a:pPr marL="914400">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$"Received message on session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SessionId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a:t>
            </a:r>
            <a:endParaRPr b="0" lang="en-US" sz="1800" spc="-1" strike="noStrike">
              <a:latin typeface="Arial"/>
            </a:endParaRPr>
          </a:p>
          <a:p>
            <a:pPr marL="914400">
              <a:lnSpc>
                <a:spcPct val="100000"/>
              </a:lnSpc>
              <a:buNone/>
            </a:pPr>
            <a:r>
              <a:rPr b="0" lang="en-US" sz="1800" spc="-1" strike="noStrike">
                <a:solidFill>
                  <a:srgbClr val="a31515"/>
                </a:solidFill>
                <a:latin typeface="Consolas"/>
                <a:ea typeface="DejaVu Sans"/>
              </a:rPr>
              <a:t>	</a:t>
            </a:r>
            <a:r>
              <a:rPr b="0" lang="en-US" sz="1800" spc="-1" strike="noStrike">
                <a:solidFill>
                  <a:srgbClr val="a31515"/>
                </a:solidFill>
                <a:latin typeface="Consolas"/>
                <a:ea typeface="DejaVu Sans"/>
              </a:rPr>
              <a:t>	</a:t>
            </a:r>
            <a:r>
              <a:rPr b="0" lang="en-US" sz="1800" spc="-1" strike="noStrike">
                <a:solidFill>
                  <a:srgbClr val="a31515"/>
                </a:solidFill>
                <a:latin typeface="Consolas"/>
                <a:ea typeface="DejaVu Sans"/>
              </a:rPr>
              <a:t>with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MessageId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and content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Encoding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UTF8</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GetString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Body</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StartProcessingAsync</a:t>
            </a: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1490</TotalTime>
  <Application>LibreOffice/7.3.6.2$Linux_X86_64 LibreOffice_project/30$Build-2</Application>
  <AppVersion>15.0000</AppVersion>
  <Words>7013</Words>
  <Paragraphs>789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2016-02-22T14:00:45Z</dcterms:created>
  <dc:creator>danielmarbach</dc:creator>
  <dc:description/>
  <dc:language>en-US</dc:language>
  <cp:lastModifiedBy/>
  <dcterms:modified xsi:type="dcterms:W3CDTF">2022-10-06T23:03:35Z</dcterms:modified>
  <cp:revision>901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6</vt:i4>
  </property>
  <property fmtid="{D5CDD505-2E9C-101B-9397-08002B2CF9AE}" pid="3" name="MMClips">
    <vt:i4>32</vt:i4>
  </property>
  <property fmtid="{D5CDD505-2E9C-101B-9397-08002B2CF9AE}" pid="4" name="Notes">
    <vt:i4>79</vt:i4>
  </property>
  <property fmtid="{D5CDD505-2E9C-101B-9397-08002B2CF9AE}" pid="5" name="PresentationFormat">
    <vt:lpwstr>Widescreen</vt:lpwstr>
  </property>
  <property fmtid="{D5CDD505-2E9C-101B-9397-08002B2CF9AE}" pid="6" name="Slides">
    <vt:i4>112</vt:i4>
  </property>
</Properties>
</file>